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7" r:id="rId8"/>
  </p:sldMasterIdLst>
  <p:notesMasterIdLst>
    <p:notesMasterId r:id="rId41"/>
  </p:notesMasterIdLst>
  <p:handoutMasterIdLst>
    <p:handoutMasterId r:id="rId42"/>
  </p:handoutMasterIdLst>
  <p:sldIdLst>
    <p:sldId id="327" r:id="rId9"/>
    <p:sldId id="331" r:id="rId10"/>
    <p:sldId id="346" r:id="rId11"/>
    <p:sldId id="325" r:id="rId12"/>
    <p:sldId id="332" r:id="rId13"/>
    <p:sldId id="361" r:id="rId14"/>
    <p:sldId id="362" r:id="rId15"/>
    <p:sldId id="363" r:id="rId16"/>
    <p:sldId id="333" r:id="rId17"/>
    <p:sldId id="336" r:id="rId18"/>
    <p:sldId id="268" r:id="rId19"/>
    <p:sldId id="269" r:id="rId20"/>
    <p:sldId id="270" r:id="rId21"/>
    <p:sldId id="353" r:id="rId22"/>
    <p:sldId id="355" r:id="rId23"/>
    <p:sldId id="272" r:id="rId24"/>
    <p:sldId id="273" r:id="rId25"/>
    <p:sldId id="274" r:id="rId26"/>
    <p:sldId id="275" r:id="rId27"/>
    <p:sldId id="276" r:id="rId28"/>
    <p:sldId id="277" r:id="rId29"/>
    <p:sldId id="337" r:id="rId30"/>
    <p:sldId id="338" r:id="rId31"/>
    <p:sldId id="281" r:id="rId32"/>
    <p:sldId id="364" r:id="rId33"/>
    <p:sldId id="339" r:id="rId34"/>
    <p:sldId id="365" r:id="rId35"/>
    <p:sldId id="356" r:id="rId36"/>
    <p:sldId id="357" r:id="rId37"/>
    <p:sldId id="358" r:id="rId38"/>
    <p:sldId id="359" r:id="rId39"/>
    <p:sldId id="360" r:id="rId40"/>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4434" autoAdjust="0"/>
  </p:normalViewPr>
  <p:slideViewPr>
    <p:cSldViewPr snapToGrid="0">
      <p:cViewPr varScale="1">
        <p:scale>
          <a:sx n="112" d="100"/>
          <a:sy n="112" d="100"/>
        </p:scale>
        <p:origin x="270" y="84"/>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3/9/2015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3/9/2015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3/9/2015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163331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DF9FCC0-C4F3-496D-83D0-5EF45FB1778B}" type="datetime1">
              <a:rPr lang="en-US" smtClean="0"/>
              <a:t>3/9/2015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3566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3/9/2015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260683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5EC0F7A-3826-4E48-998D-07569DFAF2A7}" type="datetime1">
              <a:rPr lang="en-US" smtClean="0"/>
              <a:t>3/9/2015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88947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3/9/2015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42711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7DF3A7-13F3-4AD5-9D1E-F65DF89F966F}" type="datetime1">
              <a:rPr lang="en-US" smtClean="0"/>
              <a:t>3/9/2015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4999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3/9/2015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2282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3997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326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2173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63615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Two kinds of apps : </a:t>
            </a:r>
          </a:p>
          <a:p>
            <a:pPr marL="388712" lvl="1"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a:t>
            </a:r>
            <a:r>
              <a:rPr lang="en-US" sz="900" kern="1200" baseline="0" dirty="0" smtClean="0">
                <a:solidFill>
                  <a:schemeClr val="tx1"/>
                </a:solidFill>
                <a:effectLst/>
                <a:latin typeface="Segoe UI Light" pitchFamily="34" charset="0"/>
                <a:ea typeface="+mn-ea"/>
                <a:cs typeface="+mn-cs"/>
              </a:rPr>
              <a:t> light up Office/Exchange/SharePoint. </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consume our services in a custom (device or web) app</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Contextual apps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Rich, powerful interactive IW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Do more, without leaving Excel, Outlook, PowerPoint, SharePoint</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Consistent Framework everywhere that Office runs. Everywhere that people do work</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Robust APIs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Big news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More for SharePoint </a:t>
            </a:r>
            <a:r>
              <a:rPr lang="en-US" sz="900" kern="1200" baseline="0" dirty="0" err="1" smtClean="0">
                <a:solidFill>
                  <a:schemeClr val="tx1"/>
                </a:solidFill>
                <a:effectLst/>
                <a:latin typeface="Segoe UI Light" pitchFamily="34" charset="0"/>
                <a:ea typeface="+mn-ea"/>
                <a:cs typeface="+mn-cs"/>
              </a:rPr>
              <a:t>Devs</a:t>
            </a:r>
            <a:endParaRPr lang="en-US" sz="900" kern="1200" baseline="0" dirty="0" smtClean="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Growing up outside SharePoint</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Flexible Tools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Open-ness and choice is a core pillar</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 we just want to take away all the friction</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Tools targeted to specific users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Platforms with best management, capability and scale</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What does this mean. Where is the value</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Breadth : more endpoints and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Depth: richer APIs. More capabilities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Power: </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196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134817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3/9/2015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856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3/9/2015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previously covered,</a:t>
            </a:r>
            <a:r>
              <a:rPr lang="en-US" baseline="0" dirty="0" smtClean="0"/>
              <a:t> Office 2013 will continue to support the pre-Office 2013 extensibility models including Macros, COM Add-Ins, Ribbon customizations and those customizations built using the Visual Studio Tools for Office (VSTO).</a:t>
            </a:r>
          </a:p>
          <a:p>
            <a:endParaRPr lang="en-US" baseline="0" dirty="0" smtClean="0"/>
          </a:p>
          <a:p>
            <a:r>
              <a:rPr lang="en-US" baseline="0" dirty="0" smtClean="0"/>
              <a:t>The new model in Office 2013 of building apps includes three different types of apps for Office:</a:t>
            </a:r>
          </a:p>
          <a:p>
            <a:pPr marL="171450" indent="-171450">
              <a:buFont typeface="Arial" pitchFamily="34" charset="0"/>
              <a:buChar char="•"/>
            </a:pPr>
            <a:r>
              <a:rPr lang="en-US" b="1" baseline="0" dirty="0" smtClean="0"/>
              <a:t>Task Pane:</a:t>
            </a:r>
            <a:r>
              <a:rPr lang="en-US" baseline="0" dirty="0" smtClean="0"/>
              <a:t> A Task Pane app, available in the Word, Excel &amp; Project Office 2013 desktop clients and the Excel Office 2013 Web client, involves creating a task pane that runs in the left or right margin of the application. This type of extensibility option is a great solution when creating reference or lookup solutions within an application.</a:t>
            </a:r>
          </a:p>
          <a:p>
            <a:pPr marL="171450" indent="-171450">
              <a:buFont typeface="Arial" pitchFamily="34" charset="0"/>
              <a:buChar char="•"/>
            </a:pPr>
            <a:r>
              <a:rPr lang="en-US" b="1" baseline="0" dirty="0" smtClean="0"/>
              <a:t>Content: </a:t>
            </a:r>
            <a:r>
              <a:rPr lang="en-US" baseline="0" dirty="0" smtClean="0"/>
              <a:t>A Content app, available in the Excel Office 2013 desktop &amp; web clients, involves adding content to a document. For instance, an Excel workbook could contain a list of stores with their addresses for a sales report. A content app within the workbook could show a map from Bing with pushpins for each of the sales locations.</a:t>
            </a:r>
          </a:p>
          <a:p>
            <a:pPr marL="171450" indent="-171450">
              <a:buFont typeface="Arial" pitchFamily="34" charset="0"/>
              <a:buChar char="•"/>
            </a:pPr>
            <a:r>
              <a:rPr lang="en-US" b="1" baseline="0" dirty="0" smtClean="0"/>
              <a:t>Mail: </a:t>
            </a:r>
            <a:r>
              <a:rPr lang="en-US" baseline="0" dirty="0" smtClean="0"/>
              <a:t>A Mail app, available in the Outlook Office 2013 desktop &amp; web clients involves adding additional content based on the context of an item in Outlook. For instance </a:t>
            </a:r>
            <a:r>
              <a:rPr lang="en-US" baseline="0" smtClean="0"/>
              <a:t>an app </a:t>
            </a:r>
            <a:r>
              <a:rPr lang="en-US" baseline="0" dirty="0" smtClean="0"/>
              <a:t>could show a map from Bing Maps if it detects a physical address within an email.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C94C99C-5CB3-4D3B-AB8A-8B894B704ECB}" type="datetime1">
              <a:rPr lang="en-US" smtClean="0"/>
              <a:t>3/9/2015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660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introduces a new extensibility option for developers to create</a:t>
            </a:r>
            <a:r>
              <a:rPr lang="en-US" baseline="0" dirty="0" smtClean="0"/>
              <a:t> custom business solutions. Developers can build an app for Office, new to Office 2013, to enhance the experience when users are working within Office 2013 clients. Unlike previous extensibility models in Office, apps for Office are founded on Web technologies and therefore, depending on the type of app, can be used in both the Office 2013 desktop clients as well as the online clients.</a:t>
            </a:r>
          </a:p>
          <a:p>
            <a:endParaRPr lang="en-US" baseline="0" dirty="0" smtClean="0"/>
          </a:p>
          <a:p>
            <a:r>
              <a:rPr lang="en-US" baseline="0" dirty="0" smtClean="0"/>
              <a:t>There are three different high-level scenarios that this new model supports. Each builds on the previous scenario:</a:t>
            </a:r>
          </a:p>
          <a:p>
            <a:pPr marL="171450" indent="-171450">
              <a:buFont typeface="Arial" pitchFamily="34" charset="0"/>
              <a:buChar char="•"/>
            </a:pPr>
            <a:r>
              <a:rPr lang="en-US" b="1" baseline="0" dirty="0" smtClean="0"/>
              <a:t>App for Office: </a:t>
            </a:r>
            <a:r>
              <a:rPr lang="en-US" baseline="0" dirty="0" smtClean="0"/>
              <a:t>This is the smallest unit of customization. Developers can build one of three types of Apps (Task Pane, Content or Contextual). These can be embedded within an Office application or within an Office document.</a:t>
            </a:r>
          </a:p>
          <a:p>
            <a:pPr marL="171450" indent="-171450">
              <a:buFont typeface="Arial" pitchFamily="34" charset="0"/>
              <a:buChar char="•"/>
            </a:pPr>
            <a:r>
              <a:rPr lang="en-US" b="1" baseline="0" dirty="0" smtClean="0"/>
              <a:t>Document Template: </a:t>
            </a:r>
            <a:r>
              <a:rPr lang="en-US" baseline="0" dirty="0" smtClean="0"/>
              <a:t>A document template could consist of multiple apps installed in the template document, or require an app to be installed in the hosting application.</a:t>
            </a:r>
          </a:p>
          <a:p>
            <a:pPr marL="171450" indent="-171450">
              <a:buFont typeface="Arial" pitchFamily="34" charset="0"/>
              <a:buChar char="•"/>
            </a:pPr>
            <a:r>
              <a:rPr lang="en-US" b="1" baseline="0" dirty="0" smtClean="0"/>
              <a:t>App for SharePoint: </a:t>
            </a:r>
            <a:r>
              <a:rPr lang="en-US" baseline="0" dirty="0" smtClean="0"/>
              <a:t>SharePoint apps can contain one or more document templates which in turn contain apps for Office.</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slide contains numerous examples of each extensibility scenario.</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B4615B74-3D39-4531-9394-8D40B6BCAD24}" type="datetime1">
              <a:rPr lang="en-US" smtClean="0"/>
              <a:t>3/9/2015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80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167822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6903334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881587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047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22933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257934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8.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0.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5.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6"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717689028"/>
      </p:ext>
    </p:extLst>
  </p:cSld>
  <p:clrMap bg1="dk1" tx1="lt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emf"/></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err="1"/>
              <a:t>Curso</a:t>
            </a:r>
            <a:r>
              <a:rPr lang="en-US" sz="6729" dirty="0"/>
              <a:t> Desarrollo Office 365</a:t>
            </a:r>
            <a:endParaRPr lang="en-US" sz="6729" dirty="0"/>
          </a:p>
        </p:txBody>
      </p:sp>
      <p:sp>
        <p:nvSpPr>
          <p:cNvPr id="3" name="Text Placeholder 2"/>
          <p:cNvSpPr>
            <a:spLocks noGrp="1"/>
          </p:cNvSpPr>
          <p:nvPr>
            <p:ph type="body" sz="quarter" idx="12"/>
          </p:nvPr>
        </p:nvSpPr>
        <p:spPr/>
        <p:txBody>
          <a:bodyPr/>
          <a:lstStyle/>
          <a:p>
            <a:r>
              <a:rPr lang="en-US" dirty="0"/>
              <a:t>Marzo 2015</a:t>
            </a:r>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 for </a:t>
            </a:r>
            <a:r>
              <a:rPr lang="en-US" dirty="0" smtClean="0"/>
              <a:t>Office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8" y="313361"/>
            <a:ext cx="11375536" cy="762786"/>
          </a:xfrm>
        </p:spPr>
        <p:txBody>
          <a:bodyPr/>
          <a:lstStyle/>
          <a:p>
            <a:r>
              <a:rPr lang="en-US" dirty="0" err="1" smtClean="0"/>
              <a:t>Escenarios</a:t>
            </a:r>
            <a:r>
              <a:rPr lang="en-US" dirty="0" smtClean="0"/>
              <a:t> </a:t>
            </a:r>
            <a:r>
              <a:rPr lang="en-US" dirty="0" err="1" smtClean="0"/>
              <a:t>desarrollo</a:t>
            </a:r>
            <a:r>
              <a:rPr lang="en-US" dirty="0" smtClean="0"/>
              <a:t> Office 2013</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err="1" smtClean="0"/>
              <a:t>Preparados</a:t>
            </a:r>
            <a:r>
              <a:rPr lang="en-US" sz="3264" dirty="0" smtClean="0"/>
              <a:t> para Web y cross-device</a:t>
            </a:r>
            <a:endParaRPr lang="en-US" sz="3264" dirty="0"/>
          </a:p>
          <a:p>
            <a:pPr marL="0" indent="0">
              <a:buNone/>
            </a:pPr>
            <a:r>
              <a:rPr lang="en-US" sz="3264" dirty="0" smtClean="0"/>
              <a:t>Integra </a:t>
            </a:r>
            <a:r>
              <a:rPr lang="en-US" sz="3264" dirty="0" err="1" smtClean="0"/>
              <a:t>contenido</a:t>
            </a:r>
            <a:r>
              <a:rPr lang="en-US" sz="3264" dirty="0" smtClean="0"/>
              <a:t> web con </a:t>
            </a:r>
            <a:r>
              <a:rPr lang="en-US" sz="3264" dirty="0" err="1" smtClean="0"/>
              <a:t>contenido</a:t>
            </a:r>
            <a:r>
              <a:rPr lang="en-US" sz="3264" dirty="0" smtClean="0"/>
              <a:t> de Office</a:t>
            </a:r>
            <a:endParaRPr lang="en-US" sz="3264" dirty="0"/>
          </a:p>
          <a:p>
            <a:pPr marL="0" indent="0">
              <a:buNone/>
            </a:pPr>
            <a:r>
              <a:rPr lang="en-US" sz="3264" dirty="0" err="1" smtClean="0"/>
              <a:t>Incluyo</a:t>
            </a:r>
            <a:r>
              <a:rPr lang="en-US" sz="3264" dirty="0" smtClean="0"/>
              <a:t> </a:t>
            </a:r>
            <a:r>
              <a:rPr lang="en-US" sz="3264" dirty="0" err="1" smtClean="0"/>
              <a:t>contenido</a:t>
            </a:r>
            <a:r>
              <a:rPr lang="en-US" sz="3264" dirty="0" smtClean="0"/>
              <a:t> contextual </a:t>
            </a:r>
            <a:r>
              <a:rPr lang="en-US" sz="3264" dirty="0" err="1" smtClean="0"/>
              <a:t>como</a:t>
            </a:r>
            <a:r>
              <a:rPr lang="en-US" sz="3264" dirty="0" smtClean="0"/>
              <a:t> apps </a:t>
            </a:r>
            <a:r>
              <a:rPr lang="en-US" sz="3264" dirty="0"/>
              <a:t>for Office</a:t>
            </a:r>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a:t>
              </a:r>
              <a:r>
                <a:rPr lang="en-US" dirty="0" smtClean="0">
                  <a:gradFill>
                    <a:gsLst>
                      <a:gs pos="1250">
                        <a:schemeClr val="tx1"/>
                      </a:gs>
                      <a:gs pos="100000">
                        <a:schemeClr val="tx1"/>
                      </a:gs>
                    </a:gsLst>
                    <a:lin ang="5400000" scaled="0"/>
                  </a:gradFill>
                </a:rPr>
                <a:t>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a:t>
              </a: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App for Office</a:t>
              </a: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App for SharePoint</a:t>
              </a: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57" y="313361"/>
            <a:ext cx="11375536" cy="762786"/>
          </a:xfrm>
        </p:spPr>
        <p:txBody>
          <a:bodyPr/>
          <a:lstStyle/>
          <a:p>
            <a:r>
              <a:rPr lang="en-US" dirty="0" err="1" smtClean="0"/>
              <a:t>Opciones</a:t>
            </a:r>
            <a:r>
              <a:rPr lang="en-US" dirty="0" smtClean="0"/>
              <a:t> de </a:t>
            </a:r>
            <a:r>
              <a:rPr lang="en-US" dirty="0" err="1" smtClean="0"/>
              <a:t>desarrollo</a:t>
            </a:r>
            <a:r>
              <a:rPr lang="en-US" dirty="0" smtClean="0"/>
              <a:t> en Office 2013</a:t>
            </a:r>
            <a:endParaRPr lang="en-US" dirty="0"/>
          </a:p>
        </p:txBody>
      </p:sp>
      <p:grpSp>
        <p:nvGrpSpPr>
          <p:cNvPr id="67" name="Group 66"/>
          <p:cNvGrpSpPr/>
          <p:nvPr/>
        </p:nvGrpSpPr>
        <p:grpSpPr>
          <a:xfrm>
            <a:off x="291236" y="1215621"/>
            <a:ext cx="3902785" cy="5166129"/>
            <a:chOff x="157886" y="1463271"/>
            <a:chExt cx="3902785" cy="5166129"/>
          </a:xfrm>
        </p:grpSpPr>
        <p:sp>
          <p:nvSpPr>
            <p:cNvPr id="68" name="Rectangle 67"/>
            <p:cNvSpPr/>
            <p:nvPr/>
          </p:nvSpPr>
          <p:spPr>
            <a:xfrm>
              <a:off x="157886"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development</a:t>
              </a:r>
              <a:endParaRPr lang="en-US" sz="3600" dirty="0">
                <a:gradFill>
                  <a:gsLst>
                    <a:gs pos="1250">
                      <a:schemeClr val="bg1"/>
                    </a:gs>
                    <a:gs pos="100000">
                      <a:schemeClr val="bg1"/>
                    </a:gs>
                  </a:gsLst>
                  <a:lin ang="5400000" scaled="0"/>
                </a:gradFill>
                <a:latin typeface="+mj-lt"/>
              </a:endParaRPr>
            </a:p>
          </p:txBody>
        </p:sp>
        <p:sp>
          <p:nvSpPr>
            <p:cNvPr id="69" name="Oval 28"/>
            <p:cNvSpPr/>
            <p:nvPr/>
          </p:nvSpPr>
          <p:spPr>
            <a:xfrm>
              <a:off x="239032" y="2974671"/>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Extending Office </a:t>
              </a:r>
              <a:r>
                <a:rPr lang="en-US" sz="2400" dirty="0" smtClean="0">
                  <a:gradFill>
                    <a:gsLst>
                      <a:gs pos="1250">
                        <a:schemeClr val="bg1"/>
                      </a:gs>
                      <a:gs pos="100000">
                        <a:schemeClr val="bg1"/>
                      </a:gs>
                    </a:gsLst>
                    <a:lin ang="5400000" scaled="0"/>
                  </a:gradFill>
                </a:rPr>
                <a:t>ribbon</a:t>
              </a:r>
              <a:endParaRPr lang="en-US" sz="2400" dirty="0">
                <a:gradFill>
                  <a:gsLst>
                    <a:gs pos="1250">
                      <a:schemeClr val="bg1"/>
                    </a:gs>
                    <a:gs pos="100000">
                      <a:schemeClr val="bg1"/>
                    </a:gs>
                  </a:gsLst>
                  <a:lin ang="5400000" scaled="0"/>
                </a:gradFill>
              </a:endParaRPr>
            </a:p>
          </p:txBody>
        </p:sp>
        <p:sp>
          <p:nvSpPr>
            <p:cNvPr id="70" name="Oval 28"/>
            <p:cNvSpPr/>
            <p:nvPr/>
          </p:nvSpPr>
          <p:spPr>
            <a:xfrm>
              <a:off x="239032" y="3890186"/>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COM </a:t>
              </a:r>
              <a:r>
                <a:rPr lang="en-US" sz="2400" dirty="0" smtClean="0">
                  <a:gradFill>
                    <a:gsLst>
                      <a:gs pos="1250">
                        <a:schemeClr val="bg1"/>
                      </a:gs>
                      <a:gs pos="100000">
                        <a:schemeClr val="bg1"/>
                      </a:gs>
                    </a:gsLst>
                    <a:lin ang="5400000" scaled="0"/>
                  </a:gradFill>
                </a:rPr>
                <a:t>add-in</a:t>
              </a:r>
              <a:endParaRPr lang="en-US" sz="2400" dirty="0">
                <a:gradFill>
                  <a:gsLst>
                    <a:gs pos="1250">
                      <a:schemeClr val="bg1"/>
                    </a:gs>
                    <a:gs pos="100000">
                      <a:schemeClr val="bg1"/>
                    </a:gs>
                  </a:gsLst>
                  <a:lin ang="5400000" scaled="0"/>
                </a:gradFill>
              </a:endParaRPr>
            </a:p>
          </p:txBody>
        </p:sp>
        <p:sp>
          <p:nvSpPr>
            <p:cNvPr id="71" name="Oval 28"/>
            <p:cNvSpPr/>
            <p:nvPr/>
          </p:nvSpPr>
          <p:spPr>
            <a:xfrm>
              <a:off x="239032" y="4804539"/>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Macro</a:t>
              </a:r>
            </a:p>
          </p:txBody>
        </p:sp>
        <p:sp>
          <p:nvSpPr>
            <p:cNvPr id="72" name="Oval 28"/>
            <p:cNvSpPr/>
            <p:nvPr/>
          </p:nvSpPr>
          <p:spPr>
            <a:xfrm>
              <a:off x="239032" y="5723598"/>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VSTO</a:t>
              </a:r>
            </a:p>
          </p:txBody>
        </p:sp>
      </p:grpSp>
      <p:grpSp>
        <p:nvGrpSpPr>
          <p:cNvPr id="73" name="Group 72"/>
          <p:cNvGrpSpPr/>
          <p:nvPr/>
        </p:nvGrpSpPr>
        <p:grpSpPr>
          <a:xfrm>
            <a:off x="8282317" y="1215621"/>
            <a:ext cx="3902785" cy="5166129"/>
            <a:chOff x="8148967" y="1463271"/>
            <a:chExt cx="3902785" cy="5166129"/>
          </a:xfrm>
        </p:grpSpPr>
        <p:sp>
          <p:nvSpPr>
            <p:cNvPr id="74" name="Rectangle 73"/>
            <p:cNvSpPr/>
            <p:nvPr/>
          </p:nvSpPr>
          <p:spPr>
            <a:xfrm>
              <a:off x="814896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
              </a:r>
              <a:br>
                <a:rPr lang="en-US" sz="3600" dirty="0" smtClean="0">
                  <a:gradFill>
                    <a:gsLst>
                      <a:gs pos="1250">
                        <a:schemeClr val="bg1"/>
                      </a:gs>
                      <a:gs pos="100000">
                        <a:schemeClr val="bg1"/>
                      </a:gs>
                    </a:gsLst>
                    <a:lin ang="5400000" scaled="0"/>
                  </a:gradFill>
                  <a:latin typeface="+mj-lt"/>
                </a:rPr>
              </a:br>
              <a:r>
                <a:rPr lang="en-US" sz="3600" dirty="0" smtClean="0">
                  <a:gradFill>
                    <a:gsLst>
                      <a:gs pos="1250">
                        <a:schemeClr val="bg1"/>
                      </a:gs>
                      <a:gs pos="100000">
                        <a:schemeClr val="bg1"/>
                      </a:gs>
                    </a:gsLst>
                    <a:lin ang="5400000" scaled="0"/>
                  </a:gradFill>
                  <a:latin typeface="+mj-lt"/>
                </a:rPr>
                <a:t>web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75" name="Oval 28"/>
            <p:cNvSpPr/>
            <p:nvPr/>
          </p:nvSpPr>
          <p:spPr>
            <a:xfrm>
              <a:off x="823487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Content app</a:t>
              </a:r>
            </a:p>
          </p:txBody>
        </p:sp>
        <p:sp>
          <p:nvSpPr>
            <p:cNvPr id="76" name="Oval 28"/>
            <p:cNvSpPr/>
            <p:nvPr/>
          </p:nvSpPr>
          <p:spPr>
            <a:xfrm>
              <a:off x="823487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Mail app</a:t>
              </a:r>
            </a:p>
          </p:txBody>
        </p:sp>
        <p:sp>
          <p:nvSpPr>
            <p:cNvPr id="77" name="Freeform 76"/>
            <p:cNvSpPr>
              <a:spLocks noChangeAspect="1" noEditPoints="1"/>
            </p:cNvSpPr>
            <p:nvPr/>
          </p:nvSpPr>
          <p:spPr bwMode="auto">
            <a:xfrm>
              <a:off x="11332756" y="3140620"/>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78" name="Freeform 77"/>
            <p:cNvSpPr>
              <a:spLocks noChangeAspect="1" noEditPoints="1"/>
            </p:cNvSpPr>
            <p:nvPr/>
          </p:nvSpPr>
          <p:spPr bwMode="auto">
            <a:xfrm>
              <a:off x="11332756" y="4045907"/>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79" name="Group 78"/>
          <p:cNvGrpSpPr/>
          <p:nvPr/>
        </p:nvGrpSpPr>
        <p:grpSpPr>
          <a:xfrm>
            <a:off x="4286777" y="1215621"/>
            <a:ext cx="3902785" cy="5166129"/>
            <a:chOff x="4153427" y="1463271"/>
            <a:chExt cx="3902785" cy="5166129"/>
          </a:xfrm>
        </p:grpSpPr>
        <p:sp>
          <p:nvSpPr>
            <p:cNvPr id="80" name="Rectangle 79"/>
            <p:cNvSpPr/>
            <p:nvPr/>
          </p:nvSpPr>
          <p:spPr>
            <a:xfrm>
              <a:off x="415342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d</a:t>
              </a:r>
              <a:r>
                <a:rPr lang="en-US" sz="3600" dirty="0" smtClean="0">
                  <a:gradFill>
                    <a:gsLst>
                      <a:gs pos="1250">
                        <a:schemeClr val="bg1"/>
                      </a:gs>
                      <a:gs pos="100000">
                        <a:schemeClr val="bg1"/>
                      </a:gs>
                    </a:gsLst>
                    <a:lin ang="5400000" scaled="0"/>
                  </a:gradFill>
                  <a:latin typeface="+mj-lt"/>
                </a:rPr>
                <a:t>esktop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81" name="Oval 28"/>
            <p:cNvSpPr/>
            <p:nvPr/>
          </p:nvSpPr>
          <p:spPr>
            <a:xfrm>
              <a:off x="424825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Task </a:t>
              </a:r>
              <a:r>
                <a:rPr lang="en-US" sz="2400" dirty="0" smtClean="0">
                  <a:gradFill>
                    <a:gsLst>
                      <a:gs pos="1250">
                        <a:schemeClr val="bg1"/>
                      </a:gs>
                      <a:gs pos="100000">
                        <a:schemeClr val="bg1"/>
                      </a:gs>
                    </a:gsLst>
                    <a:lin ang="5400000" scaled="0"/>
                  </a:gradFill>
                </a:rPr>
                <a:t>pane </a:t>
              </a:r>
              <a:r>
                <a:rPr lang="en-US" sz="2400" dirty="0">
                  <a:gradFill>
                    <a:gsLst>
                      <a:gs pos="1250">
                        <a:schemeClr val="bg1"/>
                      </a:gs>
                      <a:gs pos="100000">
                        <a:schemeClr val="bg1"/>
                      </a:gs>
                    </a:gsLst>
                    <a:lin ang="5400000" scaled="0"/>
                  </a:gradFill>
                </a:rPr>
                <a:t>app</a:t>
              </a:r>
            </a:p>
          </p:txBody>
        </p:sp>
        <p:sp>
          <p:nvSpPr>
            <p:cNvPr id="82" name="Oval 28"/>
            <p:cNvSpPr/>
            <p:nvPr/>
          </p:nvSpPr>
          <p:spPr>
            <a:xfrm>
              <a:off x="424825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Content app</a:t>
              </a:r>
            </a:p>
          </p:txBody>
        </p:sp>
        <p:sp>
          <p:nvSpPr>
            <p:cNvPr id="83" name="Oval 28"/>
            <p:cNvSpPr/>
            <p:nvPr/>
          </p:nvSpPr>
          <p:spPr>
            <a:xfrm>
              <a:off x="4252711" y="4804539"/>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Mail app</a:t>
              </a:r>
            </a:p>
          </p:txBody>
        </p:sp>
        <p:sp>
          <p:nvSpPr>
            <p:cNvPr id="84" name="Freeform 83"/>
            <p:cNvSpPr>
              <a:spLocks noChangeAspect="1" noEditPoints="1"/>
            </p:cNvSpPr>
            <p:nvPr/>
          </p:nvSpPr>
          <p:spPr bwMode="auto">
            <a:xfrm>
              <a:off x="7359056" y="4999193"/>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5" name="Freeform 84"/>
            <p:cNvSpPr>
              <a:spLocks noChangeAspect="1" noEditPoints="1"/>
            </p:cNvSpPr>
            <p:nvPr/>
          </p:nvSpPr>
          <p:spPr bwMode="auto">
            <a:xfrm>
              <a:off x="7359056" y="4055118"/>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nvGrpSpPr>
            <p:cNvPr id="86" name="Group 85"/>
            <p:cNvGrpSpPr/>
            <p:nvPr/>
          </p:nvGrpSpPr>
          <p:grpSpPr>
            <a:xfrm>
              <a:off x="7122344" y="3062394"/>
              <a:ext cx="722852" cy="663801"/>
              <a:chOff x="6929441" y="2984170"/>
              <a:chExt cx="839588" cy="771001"/>
            </a:xfrm>
          </p:grpSpPr>
          <p:sp>
            <p:nvSpPr>
              <p:cNvPr id="87" name="Freeform 86"/>
              <p:cNvSpPr>
                <a:spLocks noChangeAspect="1" noEditPoints="1"/>
              </p:cNvSpPr>
              <p:nvPr/>
            </p:nvSpPr>
            <p:spPr bwMode="auto">
              <a:xfrm>
                <a:off x="6937393" y="2984170"/>
                <a:ext cx="346677" cy="36576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8" name="Freeform 87"/>
              <p:cNvSpPr>
                <a:spLocks noChangeAspect="1" noEditPoints="1"/>
              </p:cNvSpPr>
              <p:nvPr/>
            </p:nvSpPr>
            <p:spPr bwMode="auto">
              <a:xfrm>
                <a:off x="6929441" y="3389411"/>
                <a:ext cx="362580" cy="3657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9" name="Freeform 88"/>
              <p:cNvSpPr>
                <a:spLocks noChangeAspect="1" noEditPoints="1"/>
              </p:cNvSpPr>
              <p:nvPr/>
            </p:nvSpPr>
            <p:spPr bwMode="auto">
              <a:xfrm>
                <a:off x="7404866" y="2984170"/>
                <a:ext cx="362566" cy="36576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270" y="3389411"/>
                <a:ext cx="365759" cy="365760"/>
              </a:xfrm>
              <a:prstGeom prst="rect">
                <a:avLst/>
              </a:prstGeom>
            </p:spPr>
          </p:pic>
        </p:grpSp>
      </p:grpSp>
      <p:sp useBgFill="1">
        <p:nvSpPr>
          <p:cNvPr id="91" name="Rectangle 90"/>
          <p:cNvSpPr/>
          <p:nvPr/>
        </p:nvSpPr>
        <p:spPr bwMode="auto">
          <a:xfrm>
            <a:off x="133350" y="6381751"/>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2690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ppt_x"/>
                                          </p:val>
                                        </p:tav>
                                        <p:tav tm="100000">
                                          <p:val>
                                            <p:strVal val="#ppt_x"/>
                                          </p:val>
                                        </p:tav>
                                      </p:tavLst>
                                    </p:anim>
                                    <p:anim calcmode="lin" valueType="num">
                                      <p:cBhvr additive="base">
                                        <p:cTn id="8"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750" fill="hold"/>
                                        <p:tgtEl>
                                          <p:spTgt spid="79"/>
                                        </p:tgtEl>
                                        <p:attrNameLst>
                                          <p:attrName>ppt_x</p:attrName>
                                        </p:attrNameLst>
                                      </p:cBhvr>
                                      <p:tavLst>
                                        <p:tav tm="0">
                                          <p:val>
                                            <p:strVal val="#ppt_x"/>
                                          </p:val>
                                        </p:tav>
                                        <p:tav tm="100000">
                                          <p:val>
                                            <p:strVal val="#ppt_x"/>
                                          </p:val>
                                        </p:tav>
                                      </p:tavLst>
                                    </p:anim>
                                    <p:anim calcmode="lin" valueType="num">
                                      <p:cBhvr additive="base">
                                        <p:cTn id="14" dur="75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750" fill="hold"/>
                                        <p:tgtEl>
                                          <p:spTgt spid="73"/>
                                        </p:tgtEl>
                                        <p:attrNameLst>
                                          <p:attrName>ppt_x</p:attrName>
                                        </p:attrNameLst>
                                      </p:cBhvr>
                                      <p:tavLst>
                                        <p:tav tm="0">
                                          <p:val>
                                            <p:strVal val="#ppt_x"/>
                                          </p:val>
                                        </p:tav>
                                        <p:tav tm="100000">
                                          <p:val>
                                            <p:strVal val="#ppt_x"/>
                                          </p:val>
                                        </p:tav>
                                      </p:tavLst>
                                    </p:anim>
                                    <p:anim calcmode="lin" valueType="num">
                                      <p:cBhvr additive="base">
                                        <p:cTn id="20" dur="75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57" y="313361"/>
            <a:ext cx="11375536" cy="762786"/>
          </a:xfrm>
        </p:spPr>
        <p:txBody>
          <a:bodyPr/>
          <a:lstStyle/>
          <a:p>
            <a:r>
              <a:rPr lang="en-US" sz="4000" dirty="0" err="1" smtClean="0"/>
              <a:t>Escenarios</a:t>
            </a:r>
            <a:r>
              <a:rPr lang="en-US" sz="4000" dirty="0" smtClean="0"/>
              <a:t> de </a:t>
            </a:r>
            <a:r>
              <a:rPr lang="en-US" sz="4000" dirty="0" err="1" smtClean="0"/>
              <a:t>ejemplo</a:t>
            </a:r>
            <a:r>
              <a:rPr lang="en-US" sz="4000" dirty="0" smtClean="0"/>
              <a:t> de </a:t>
            </a:r>
            <a:r>
              <a:rPr lang="en-US" sz="4000" dirty="0" err="1" smtClean="0"/>
              <a:t>desarrollos</a:t>
            </a:r>
            <a:r>
              <a:rPr lang="en-US" sz="4000" dirty="0" smtClean="0"/>
              <a:t> para Office 2013</a:t>
            </a:r>
            <a:endParaRPr lang="en-US" sz="4000" dirty="0"/>
          </a:p>
        </p:txBody>
      </p:sp>
      <p:grpSp>
        <p:nvGrpSpPr>
          <p:cNvPr id="59" name="Group 58"/>
          <p:cNvGrpSpPr/>
          <p:nvPr/>
        </p:nvGrpSpPr>
        <p:grpSpPr>
          <a:xfrm>
            <a:off x="8045398" y="1465616"/>
            <a:ext cx="4444402" cy="5313196"/>
            <a:chOff x="7931098" y="1313216"/>
            <a:chExt cx="4444402" cy="5313196"/>
          </a:xfrm>
        </p:grpSpPr>
        <p:cxnSp>
          <p:nvCxnSpPr>
            <p:cNvPr id="60" name="Straight Connector 59"/>
            <p:cNvCxnSpPr/>
            <p:nvPr/>
          </p:nvCxnSpPr>
          <p:spPr>
            <a:xfrm flipV="1">
              <a:off x="9993797" y="1313216"/>
              <a:ext cx="1" cy="2503685"/>
            </a:xfrm>
            <a:prstGeom prst="line">
              <a:avLst/>
            </a:prstGeom>
            <a:noFill/>
            <a:ln w="28575" cap="rnd" cmpd="sng" algn="ctr">
              <a:solidFill>
                <a:schemeClr val="tx2"/>
              </a:solidFill>
              <a:prstDash val="sysDot"/>
              <a:tailEnd type="oval"/>
            </a:ln>
            <a:effectLst/>
          </p:spPr>
        </p:cxnSp>
        <p:sp>
          <p:nvSpPr>
            <p:cNvPr id="61" name="Rectangle 60"/>
            <p:cNvSpPr/>
            <p:nvPr/>
          </p:nvSpPr>
          <p:spPr>
            <a:xfrm>
              <a:off x="8075317" y="1326522"/>
              <a:ext cx="1867371"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Business </a:t>
              </a:r>
              <a:r>
                <a:rPr lang="en-US" sz="1400" dirty="0" smtClean="0">
                  <a:gradFill>
                    <a:gsLst>
                      <a:gs pos="1250">
                        <a:schemeClr val="tx2"/>
                      </a:gs>
                      <a:gs pos="100000">
                        <a:schemeClr val="tx2"/>
                      </a:gs>
                    </a:gsLst>
                    <a:lin ang="5400000" scaled="0"/>
                  </a:gradFill>
                </a:rPr>
                <a:t>processes</a:t>
              </a:r>
              <a:endParaRPr lang="en-US" sz="1400" dirty="0">
                <a:gradFill>
                  <a:gsLst>
                    <a:gs pos="1250">
                      <a:schemeClr val="tx2"/>
                    </a:gs>
                    <a:gs pos="100000">
                      <a:schemeClr val="tx2"/>
                    </a:gs>
                  </a:gsLst>
                  <a:lin ang="5400000" scaled="0"/>
                </a:gradFill>
              </a:endParaRPr>
            </a:p>
          </p:txBody>
        </p:sp>
        <p:sp>
          <p:nvSpPr>
            <p:cNvPr id="62" name="Rectangle 61"/>
            <p:cNvSpPr/>
            <p:nvPr/>
          </p:nvSpPr>
          <p:spPr>
            <a:xfrm>
              <a:off x="10004371" y="1326522"/>
              <a:ext cx="204468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Sales and </a:t>
              </a:r>
              <a:r>
                <a:rPr lang="en-US" sz="1400" dirty="0" smtClean="0">
                  <a:gradFill>
                    <a:gsLst>
                      <a:gs pos="1250">
                        <a:schemeClr val="bg2"/>
                      </a:gs>
                      <a:gs pos="100000">
                        <a:schemeClr val="bg2"/>
                      </a:gs>
                    </a:gsLst>
                    <a:lin ang="5400000" scaled="0"/>
                  </a:gradFill>
                </a:rPr>
                <a:t>marketing, finance</a:t>
              </a:r>
              <a:r>
                <a:rPr lang="en-US" sz="1400" dirty="0">
                  <a:gradFill>
                    <a:gsLst>
                      <a:gs pos="1250">
                        <a:schemeClr val="bg2"/>
                      </a:gs>
                      <a:gs pos="100000">
                        <a:schemeClr val="bg2"/>
                      </a:gs>
                    </a:gsLst>
                    <a:lin ang="5400000" scaled="0"/>
                  </a:gradFill>
                </a:rPr>
                <a:t>, and HR</a:t>
              </a:r>
            </a:p>
          </p:txBody>
        </p:sp>
        <p:sp>
          <p:nvSpPr>
            <p:cNvPr id="63" name="Rectangle 62"/>
            <p:cNvSpPr/>
            <p:nvPr/>
          </p:nvSpPr>
          <p:spPr>
            <a:xfrm>
              <a:off x="8064160" y="1886735"/>
              <a:ext cx="1878528"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Team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67" name="Rectangle 66"/>
            <p:cNvSpPr/>
            <p:nvPr/>
          </p:nvSpPr>
          <p:spPr>
            <a:xfrm>
              <a:off x="10004371" y="1886735"/>
              <a:ext cx="237112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Content and          project management</a:t>
              </a:r>
            </a:p>
          </p:txBody>
        </p:sp>
        <p:sp>
          <p:nvSpPr>
            <p:cNvPr id="69" name="Rectangle 68"/>
            <p:cNvSpPr/>
            <p:nvPr/>
          </p:nvSpPr>
          <p:spPr>
            <a:xfrm>
              <a:off x="8816226" y="2680821"/>
              <a:ext cx="1126462"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Workflow</a:t>
              </a:r>
            </a:p>
          </p:txBody>
        </p:sp>
        <p:sp>
          <p:nvSpPr>
            <p:cNvPr id="70" name="Rectangle 69"/>
            <p:cNvSpPr/>
            <p:nvPr/>
          </p:nvSpPr>
          <p:spPr>
            <a:xfrm>
              <a:off x="10004371" y="2680821"/>
              <a:ext cx="2110122"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Document approval and expenses</a:t>
              </a:r>
            </a:p>
          </p:txBody>
        </p:sp>
        <p:grpSp>
          <p:nvGrpSpPr>
            <p:cNvPr id="71" name="Group 70"/>
            <p:cNvGrpSpPr/>
            <p:nvPr/>
          </p:nvGrpSpPr>
          <p:grpSpPr>
            <a:xfrm>
              <a:off x="7931098" y="3669859"/>
              <a:ext cx="4125403" cy="2956553"/>
              <a:chOff x="7931098" y="3669859"/>
              <a:chExt cx="4125403" cy="2956553"/>
            </a:xfrm>
          </p:grpSpPr>
          <p:sp>
            <p:nvSpPr>
              <p:cNvPr id="72" name="Rectangle 71"/>
              <p:cNvSpPr/>
              <p:nvPr/>
            </p:nvSpPr>
            <p:spPr>
              <a:xfrm>
                <a:off x="7931098" y="3669859"/>
                <a:ext cx="4125403" cy="2956553"/>
              </a:xfrm>
              <a:prstGeom prst="rect">
                <a:avLst/>
              </a:prstGeom>
              <a:solidFill>
                <a:schemeClr val="accent6"/>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App for </a:t>
                </a:r>
                <a:r>
                  <a:rPr lang="en-US" sz="2800" dirty="0" err="1"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73" name="Rectangle 72"/>
              <p:cNvSpPr/>
              <p:nvPr/>
            </p:nvSpPr>
            <p:spPr>
              <a:xfrm>
                <a:off x="8007866" y="4406867"/>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77" name="Oval 28"/>
              <p:cNvSpPr/>
              <p:nvPr/>
            </p:nvSpPr>
            <p:spPr>
              <a:xfrm>
                <a:off x="8087236" y="5100744"/>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79" name="Oval 28"/>
              <p:cNvSpPr/>
              <p:nvPr/>
            </p:nvSpPr>
            <p:spPr>
              <a:xfrm>
                <a:off x="10029113" y="510074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80" name="Oval 28"/>
              <p:cNvSpPr/>
              <p:nvPr/>
            </p:nvSpPr>
            <p:spPr>
              <a:xfrm>
                <a:off x="8087236"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81" name="Oval 28"/>
              <p:cNvSpPr/>
              <p:nvPr/>
            </p:nvSpPr>
            <p:spPr>
              <a:xfrm>
                <a:off x="10029113"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grpSp>
      <p:grpSp>
        <p:nvGrpSpPr>
          <p:cNvPr id="82" name="Group 81"/>
          <p:cNvGrpSpPr/>
          <p:nvPr/>
        </p:nvGrpSpPr>
        <p:grpSpPr>
          <a:xfrm>
            <a:off x="123306" y="1465617"/>
            <a:ext cx="4659613" cy="5322086"/>
            <a:chOff x="-186938" y="1313217"/>
            <a:chExt cx="4659613" cy="5322086"/>
          </a:xfrm>
        </p:grpSpPr>
        <p:sp>
          <p:nvSpPr>
            <p:cNvPr id="83" name="Rectangle 82"/>
            <p:cNvSpPr/>
            <p:nvPr/>
          </p:nvSpPr>
          <p:spPr>
            <a:xfrm>
              <a:off x="1951107" y="2680821"/>
              <a:ext cx="247348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Translation, </a:t>
              </a:r>
              <a:r>
                <a:rPr lang="en-US" sz="1400" dirty="0" smtClean="0">
                  <a:gradFill>
                    <a:gsLst>
                      <a:gs pos="1250">
                        <a:schemeClr val="bg2"/>
                      </a:gs>
                      <a:gs pos="100000">
                        <a:schemeClr val="bg2"/>
                      </a:gs>
                    </a:gsLst>
                    <a:lin ang="5400000" scaled="0"/>
                  </a:gradFill>
                </a:rPr>
                <a:t>definitions</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dictionary</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help</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research</a:t>
              </a:r>
              <a:endParaRPr lang="en-US" sz="1400" dirty="0">
                <a:gradFill>
                  <a:gsLst>
                    <a:gs pos="1250">
                      <a:schemeClr val="bg2"/>
                    </a:gs>
                    <a:gs pos="100000">
                      <a:schemeClr val="bg2"/>
                    </a:gs>
                  </a:gsLst>
                  <a:lin ang="5400000" scaled="0"/>
                </a:gradFill>
              </a:endParaRPr>
            </a:p>
          </p:txBody>
        </p:sp>
        <p:sp>
          <p:nvSpPr>
            <p:cNvPr id="84" name="Rectangle 83"/>
            <p:cNvSpPr/>
            <p:nvPr/>
          </p:nvSpPr>
          <p:spPr>
            <a:xfrm>
              <a:off x="1951107" y="3876229"/>
              <a:ext cx="2521568" cy="877163"/>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Business data lookup (CRM), </a:t>
              </a:r>
              <a:r>
                <a:rPr lang="en-US" sz="1400" dirty="0" smtClean="0">
                  <a:gradFill>
                    <a:gsLst>
                      <a:gs pos="1250">
                        <a:schemeClr val="bg2"/>
                      </a:gs>
                      <a:gs pos="100000">
                        <a:schemeClr val="bg2"/>
                      </a:gs>
                    </a:gsLst>
                    <a:lin ang="5400000" scaled="0"/>
                  </a:gradFill>
                </a:rPr>
                <a:t>contextual forms </a:t>
              </a:r>
              <a:r>
                <a:rPr lang="en-US" sz="1400" dirty="0">
                  <a:gradFill>
                    <a:gsLst>
                      <a:gs pos="1250">
                        <a:schemeClr val="bg2"/>
                      </a:gs>
                      <a:gs pos="100000">
                        <a:schemeClr val="bg2"/>
                      </a:gs>
                    </a:gsLst>
                    <a:lin ang="5400000" scaled="0"/>
                  </a:gradFill>
                </a:rPr>
                <a:t>(surveys)</a:t>
              </a:r>
            </a:p>
          </p:txBody>
        </p:sp>
        <p:grpSp>
          <p:nvGrpSpPr>
            <p:cNvPr id="85" name="Group 84"/>
            <p:cNvGrpSpPr/>
            <p:nvPr/>
          </p:nvGrpSpPr>
          <p:grpSpPr>
            <a:xfrm>
              <a:off x="-186938" y="1313217"/>
              <a:ext cx="4245931" cy="5322086"/>
              <a:chOff x="-186938" y="1313217"/>
              <a:chExt cx="4245931" cy="5322086"/>
            </a:xfrm>
          </p:grpSpPr>
          <p:cxnSp>
            <p:nvCxnSpPr>
              <p:cNvPr id="86" name="Straight Connector 85"/>
              <p:cNvCxnSpPr/>
              <p:nvPr/>
            </p:nvCxnSpPr>
            <p:spPr>
              <a:xfrm flipV="1">
                <a:off x="1942478" y="1313217"/>
                <a:ext cx="0" cy="4989615"/>
              </a:xfrm>
              <a:prstGeom prst="line">
                <a:avLst/>
              </a:prstGeom>
              <a:noFill/>
              <a:ln w="28575" cap="rnd" cmpd="sng" algn="ctr">
                <a:solidFill>
                  <a:schemeClr val="tx2"/>
                </a:solidFill>
                <a:prstDash val="sysDot"/>
                <a:tailEnd type="oval"/>
              </a:ln>
              <a:effectLst/>
            </p:spPr>
          </p:cxnSp>
          <p:sp>
            <p:nvSpPr>
              <p:cNvPr id="87" name="Rectangle 86"/>
              <p:cNvSpPr/>
              <p:nvPr/>
            </p:nvSpPr>
            <p:spPr>
              <a:xfrm>
                <a:off x="204488" y="1326522"/>
                <a:ext cx="1739194" cy="489365"/>
              </a:xfrm>
              <a:prstGeom prst="rect">
                <a:avLst/>
              </a:prstGeom>
            </p:spPr>
            <p:txBody>
              <a:bodyPr wrap="none" lIns="182880" tIns="146304" rIns="182880" bIns="146304">
                <a:spAutoFit/>
              </a:bodyPr>
              <a:lstStyle/>
              <a:p>
                <a:pPr>
                  <a:lnSpc>
                    <a:spcPct val="90000"/>
                  </a:lnSpc>
                  <a:spcBef>
                    <a:spcPts val="800"/>
                  </a:spcBef>
                </a:pPr>
                <a:r>
                  <a:rPr lang="en-US" sz="1400" dirty="0">
                    <a:gradFill>
                      <a:gsLst>
                        <a:gs pos="1250">
                          <a:schemeClr val="tx2"/>
                        </a:gs>
                        <a:gs pos="100000">
                          <a:schemeClr val="tx2"/>
                        </a:gs>
                      </a:gsLst>
                      <a:lin ang="5400000" scaled="0"/>
                    </a:gradFill>
                  </a:rPr>
                  <a:t>Rich </a:t>
                </a:r>
                <a:r>
                  <a:rPr lang="en-US" sz="1400" dirty="0" smtClean="0">
                    <a:gradFill>
                      <a:gsLst>
                        <a:gs pos="1250">
                          <a:schemeClr val="tx2"/>
                        </a:gs>
                        <a:gs pos="100000">
                          <a:schemeClr val="tx2"/>
                        </a:gs>
                      </a:gsLst>
                      <a:lin ang="5400000" scaled="0"/>
                    </a:gradFill>
                  </a:rPr>
                  <a:t>web </a:t>
                </a:r>
                <a:r>
                  <a:rPr lang="en-US" sz="1400" dirty="0">
                    <a:gradFill>
                      <a:gsLst>
                        <a:gs pos="1250">
                          <a:schemeClr val="tx2"/>
                        </a:gs>
                        <a:gs pos="100000">
                          <a:schemeClr val="tx2"/>
                        </a:gs>
                      </a:gsLst>
                      <a:lin ang="5400000" scaled="0"/>
                    </a:gradFill>
                  </a:rPr>
                  <a:t>content</a:t>
                </a:r>
              </a:p>
            </p:txBody>
          </p:sp>
          <p:sp>
            <p:nvSpPr>
              <p:cNvPr id="88" name="Rectangle 87"/>
              <p:cNvSpPr/>
              <p:nvPr/>
            </p:nvSpPr>
            <p:spPr>
              <a:xfrm>
                <a:off x="1951107" y="1326522"/>
                <a:ext cx="192599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YouTube </a:t>
                </a:r>
                <a:r>
                  <a:rPr lang="en-US" sz="1400" dirty="0" smtClean="0">
                    <a:gradFill>
                      <a:gsLst>
                        <a:gs pos="1250">
                          <a:schemeClr val="bg2"/>
                        </a:gs>
                        <a:gs pos="100000">
                          <a:schemeClr val="bg2"/>
                        </a:gs>
                      </a:gsLst>
                      <a:lin ang="5400000" scaled="0"/>
                    </a:gradFill>
                  </a:rPr>
                  <a:t>video and photo gallery</a:t>
                </a:r>
                <a:endParaRPr lang="en-US" sz="1400" dirty="0">
                  <a:gradFill>
                    <a:gsLst>
                      <a:gs pos="1250">
                        <a:schemeClr val="bg2"/>
                      </a:gs>
                      <a:gs pos="100000">
                        <a:schemeClr val="bg2"/>
                      </a:gs>
                    </a:gsLst>
                    <a:lin ang="5400000" scaled="0"/>
                  </a:gradFill>
                </a:endParaRPr>
              </a:p>
            </p:txBody>
          </p:sp>
          <p:sp>
            <p:nvSpPr>
              <p:cNvPr id="89" name="Rectangle 88"/>
              <p:cNvSpPr/>
              <p:nvPr/>
            </p:nvSpPr>
            <p:spPr>
              <a:xfrm>
                <a:off x="-186938" y="1886735"/>
                <a:ext cx="2130620"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Data v</a:t>
                </a:r>
                <a:r>
                  <a:rPr lang="en-US" sz="1400" dirty="0" smtClean="0">
                    <a:gradFill>
                      <a:gsLst>
                        <a:gs pos="1250">
                          <a:schemeClr val="tx2"/>
                        </a:gs>
                        <a:gs pos="100000">
                          <a:schemeClr val="tx2"/>
                        </a:gs>
                      </a:gsLst>
                      <a:lin ang="5400000" scaled="0"/>
                    </a:gradFill>
                  </a:rPr>
                  <a:t>isualization, analysis and mashups</a:t>
                </a:r>
                <a:endParaRPr lang="en-US" sz="1400" dirty="0">
                  <a:gradFill>
                    <a:gsLst>
                      <a:gs pos="1250">
                        <a:schemeClr val="tx2"/>
                      </a:gs>
                      <a:gs pos="100000">
                        <a:schemeClr val="tx2"/>
                      </a:gs>
                    </a:gsLst>
                    <a:lin ang="5400000" scaled="0"/>
                  </a:gradFill>
                </a:endParaRPr>
              </a:p>
            </p:txBody>
          </p:sp>
          <p:sp>
            <p:nvSpPr>
              <p:cNvPr id="90" name="Rectangle 89"/>
              <p:cNvSpPr/>
              <p:nvPr/>
            </p:nvSpPr>
            <p:spPr>
              <a:xfrm>
                <a:off x="1951107" y="1886735"/>
                <a:ext cx="195547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Maps, </a:t>
                </a:r>
                <a:r>
                  <a:rPr lang="en-US" sz="1400" dirty="0" smtClean="0">
                    <a:gradFill>
                      <a:gsLst>
                        <a:gs pos="1250">
                          <a:schemeClr val="bg2"/>
                        </a:gs>
                        <a:gs pos="100000">
                          <a:schemeClr val="bg2"/>
                        </a:gs>
                      </a:gsLst>
                      <a:lin ang="5400000" scaled="0"/>
                    </a:gradFill>
                  </a:rPr>
                  <a:t>custom </a:t>
                </a:r>
                <a:r>
                  <a:rPr lang="en-US" sz="1400" dirty="0">
                    <a:gradFill>
                      <a:gsLst>
                        <a:gs pos="1250">
                          <a:schemeClr val="bg2"/>
                        </a:gs>
                        <a:gs pos="100000">
                          <a:schemeClr val="bg2"/>
                        </a:gs>
                      </a:gsLst>
                      <a:lin ang="5400000" scaled="0"/>
                    </a:gradFill>
                  </a:rPr>
                  <a:t>charts, </a:t>
                </a:r>
                <a:r>
                  <a:rPr lang="en-US" sz="1400" dirty="0" smtClean="0">
                    <a:gradFill>
                      <a:gsLst>
                        <a:gs pos="1250">
                          <a:schemeClr val="bg2"/>
                        </a:gs>
                        <a:gs pos="100000">
                          <a:schemeClr val="bg2"/>
                        </a:gs>
                      </a:gsLst>
                      <a:lin ang="5400000" scaled="0"/>
                    </a:gradFill>
                  </a:rPr>
                  <a:t>and lookups</a:t>
                </a:r>
                <a:endParaRPr lang="en-US" sz="1400" dirty="0">
                  <a:gradFill>
                    <a:gsLst>
                      <a:gs pos="1250">
                        <a:schemeClr val="bg2"/>
                      </a:gs>
                      <a:gs pos="100000">
                        <a:schemeClr val="bg2"/>
                      </a:gs>
                    </a:gsLst>
                    <a:lin ang="5400000" scaled="0"/>
                  </a:gradFill>
                </a:endParaRPr>
              </a:p>
            </p:txBody>
          </p:sp>
          <p:sp>
            <p:nvSpPr>
              <p:cNvPr id="91" name="Rectangle 90"/>
              <p:cNvSpPr/>
              <p:nvPr/>
            </p:nvSpPr>
            <p:spPr>
              <a:xfrm>
                <a:off x="171846" y="2680821"/>
                <a:ext cx="1771836" cy="489365"/>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Reference </a:t>
                </a:r>
                <a:r>
                  <a:rPr lang="en-US" sz="1400" dirty="0" smtClean="0">
                    <a:gradFill>
                      <a:gsLst>
                        <a:gs pos="1250">
                          <a:schemeClr val="tx2"/>
                        </a:gs>
                        <a:gs pos="100000">
                          <a:schemeClr val="tx2"/>
                        </a:gs>
                      </a:gsLst>
                      <a:lin ang="5400000" scaled="0"/>
                    </a:gradFill>
                  </a:rPr>
                  <a:t>tools</a:t>
                </a:r>
                <a:endParaRPr lang="en-US" sz="1400" dirty="0">
                  <a:gradFill>
                    <a:gsLst>
                      <a:gs pos="1250">
                        <a:schemeClr val="tx2"/>
                      </a:gs>
                      <a:gs pos="100000">
                        <a:schemeClr val="tx2"/>
                      </a:gs>
                    </a:gsLst>
                    <a:lin ang="5400000" scaled="0"/>
                  </a:gradFill>
                </a:endParaRPr>
              </a:p>
            </p:txBody>
          </p:sp>
          <p:sp>
            <p:nvSpPr>
              <p:cNvPr id="92" name="Rectangle 91"/>
              <p:cNvSpPr/>
              <p:nvPr/>
            </p:nvSpPr>
            <p:spPr>
              <a:xfrm>
                <a:off x="-47657" y="3260635"/>
                <a:ext cx="199133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Content a</a:t>
                </a:r>
                <a:r>
                  <a:rPr lang="en-US" sz="1400" dirty="0" smtClean="0">
                    <a:gradFill>
                      <a:gsLst>
                        <a:gs pos="1250">
                          <a:schemeClr val="tx2"/>
                        </a:gs>
                        <a:gs pos="100000">
                          <a:schemeClr val="tx2"/>
                        </a:gs>
                      </a:gsLst>
                      <a:lin ang="5400000" scaled="0"/>
                    </a:gradFill>
                  </a:rPr>
                  <a:t>uthoring and </a:t>
                </a:r>
                <a:r>
                  <a:rPr lang="en-US" sz="1400" dirty="0">
                    <a:gradFill>
                      <a:gsLst>
                        <a:gs pos="1250">
                          <a:schemeClr val="tx2"/>
                        </a:gs>
                        <a:gs pos="100000">
                          <a:schemeClr val="tx2"/>
                        </a:gs>
                      </a:gsLst>
                      <a:lin ang="5400000" scaled="0"/>
                    </a:gradFill>
                  </a:rPr>
                  <a:t>p</a:t>
                </a:r>
                <a:r>
                  <a:rPr lang="en-US" sz="1400" dirty="0" smtClean="0">
                    <a:gradFill>
                      <a:gsLst>
                        <a:gs pos="1250">
                          <a:schemeClr val="tx2"/>
                        </a:gs>
                        <a:gs pos="100000">
                          <a:schemeClr val="tx2"/>
                        </a:gs>
                      </a:gsLst>
                      <a:lin ang="5400000" scaled="0"/>
                    </a:gradFill>
                  </a:rPr>
                  <a:t>ublishing</a:t>
                </a:r>
                <a:endParaRPr lang="en-US" sz="1400" dirty="0">
                  <a:gradFill>
                    <a:gsLst>
                      <a:gs pos="1250">
                        <a:schemeClr val="tx2"/>
                      </a:gs>
                      <a:gs pos="100000">
                        <a:schemeClr val="tx2"/>
                      </a:gs>
                    </a:gsLst>
                    <a:lin ang="5400000" scaled="0"/>
                  </a:gradFill>
                </a:endParaRPr>
              </a:p>
            </p:txBody>
          </p:sp>
          <p:sp>
            <p:nvSpPr>
              <p:cNvPr id="93" name="Rectangle 92"/>
              <p:cNvSpPr/>
              <p:nvPr/>
            </p:nvSpPr>
            <p:spPr>
              <a:xfrm>
                <a:off x="27253" y="3876229"/>
                <a:ext cx="1916429" cy="683264"/>
              </a:xfrm>
              <a:prstGeom prst="rect">
                <a:avLst/>
              </a:prstGeom>
            </p:spPr>
            <p:txBody>
              <a:bodyPr wrap="square" lIns="182880" tIns="146304" rIns="182880" bIns="146304">
                <a:spAutoFit/>
              </a:bodyPr>
              <a:lstStyle/>
              <a:p>
                <a:pPr algn="r">
                  <a:lnSpc>
                    <a:spcPct val="90000"/>
                  </a:lnSpc>
                  <a:spcBef>
                    <a:spcPts val="800"/>
                  </a:spcBef>
                </a:pPr>
                <a:r>
                  <a:rPr lang="en-US" sz="1400" dirty="0" smtClean="0">
                    <a:gradFill>
                      <a:gsLst>
                        <a:gs pos="1250">
                          <a:schemeClr val="tx2"/>
                        </a:gs>
                        <a:gs pos="100000">
                          <a:schemeClr val="tx2"/>
                        </a:gs>
                      </a:gsLst>
                      <a:lin ang="5400000" scaled="0"/>
                    </a:gradFill>
                  </a:rPr>
                  <a:t>Contextual content and services</a:t>
                </a:r>
                <a:endParaRPr lang="en-US" sz="1400" dirty="0">
                  <a:gradFill>
                    <a:gsLst>
                      <a:gs pos="1250">
                        <a:schemeClr val="tx2"/>
                      </a:gs>
                      <a:gs pos="100000">
                        <a:schemeClr val="tx2"/>
                      </a:gs>
                    </a:gsLst>
                    <a:lin ang="5400000" scaled="0"/>
                  </a:gradFill>
                </a:endParaRPr>
              </a:p>
            </p:txBody>
          </p:sp>
          <p:sp>
            <p:nvSpPr>
              <p:cNvPr id="94" name="Rectangle 93"/>
              <p:cNvSpPr/>
              <p:nvPr/>
            </p:nvSpPr>
            <p:spPr>
              <a:xfrm>
                <a:off x="165863" y="4651111"/>
                <a:ext cx="177781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Workflow and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95" name="Rectangle 94"/>
              <p:cNvSpPr/>
              <p:nvPr/>
            </p:nvSpPr>
            <p:spPr>
              <a:xfrm>
                <a:off x="1951107" y="3260635"/>
                <a:ext cx="1720370"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 </a:t>
                </a:r>
                <a:r>
                  <a:rPr lang="en-US" sz="1400" dirty="0" smtClean="0">
                    <a:gradFill>
                      <a:gsLst>
                        <a:gs pos="1250">
                          <a:schemeClr val="bg2"/>
                        </a:gs>
                        <a:gs pos="100000">
                          <a:schemeClr val="bg2"/>
                        </a:gs>
                      </a:gsLst>
                      <a:lin ang="5400000" scaled="0"/>
                    </a:gradFill>
                  </a:rPr>
                  <a:t>builders and print </a:t>
                </a:r>
                <a:r>
                  <a:rPr lang="en-US" sz="1400" dirty="0">
                    <a:gradFill>
                      <a:gsLst>
                        <a:gs pos="1250">
                          <a:schemeClr val="bg2"/>
                        </a:gs>
                        <a:gs pos="100000">
                          <a:schemeClr val="bg2"/>
                        </a:gs>
                      </a:gsLst>
                      <a:lin ang="5400000" scaled="0"/>
                    </a:gradFill>
                  </a:rPr>
                  <a:t>services</a:t>
                </a:r>
              </a:p>
            </p:txBody>
          </p:sp>
          <p:sp>
            <p:nvSpPr>
              <p:cNvPr id="96" name="Rectangle 95"/>
              <p:cNvSpPr/>
              <p:nvPr/>
            </p:nvSpPr>
            <p:spPr>
              <a:xfrm>
                <a:off x="1951107" y="4651111"/>
                <a:ext cx="2107886"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Project tracking, </a:t>
                </a:r>
                <a:r>
                  <a:rPr lang="en-US" sz="1400" dirty="0" smtClean="0">
                    <a:gradFill>
                      <a:gsLst>
                        <a:gs pos="1250">
                          <a:schemeClr val="bg2"/>
                        </a:gs>
                        <a:gs pos="100000">
                          <a:schemeClr val="bg2"/>
                        </a:gs>
                      </a:gsLst>
                      <a:lin ang="5400000" scaled="0"/>
                    </a:gradFill>
                  </a:rPr>
                  <a:t>coauthoring</a:t>
                </a:r>
                <a:endParaRPr lang="en-US" sz="1400" dirty="0">
                  <a:gradFill>
                    <a:gsLst>
                      <a:gs pos="1250">
                        <a:schemeClr val="bg2"/>
                      </a:gs>
                      <a:gs pos="100000">
                        <a:schemeClr val="bg2"/>
                      </a:gs>
                    </a:gsLst>
                    <a:lin ang="5400000" scaled="0"/>
                  </a:gradFill>
                </a:endParaRPr>
              </a:p>
            </p:txBody>
          </p:sp>
          <p:sp>
            <p:nvSpPr>
              <p:cNvPr id="97" name="Oval 28"/>
              <p:cNvSpPr/>
              <p:nvPr/>
            </p:nvSpPr>
            <p:spPr>
              <a:xfrm>
                <a:off x="1006888" y="599522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grpSp>
      <p:grpSp>
        <p:nvGrpSpPr>
          <p:cNvPr id="98" name="Group 97"/>
          <p:cNvGrpSpPr/>
          <p:nvPr/>
        </p:nvGrpSpPr>
        <p:grpSpPr>
          <a:xfrm>
            <a:off x="3995582" y="1465616"/>
            <a:ext cx="3974620" cy="5308332"/>
            <a:chOff x="3881282" y="1313216"/>
            <a:chExt cx="3974620" cy="5308332"/>
          </a:xfrm>
        </p:grpSpPr>
        <p:sp>
          <p:nvSpPr>
            <p:cNvPr id="99" name="Rectangle 98"/>
            <p:cNvSpPr/>
            <p:nvPr/>
          </p:nvSpPr>
          <p:spPr>
            <a:xfrm>
              <a:off x="3905637" y="1326522"/>
              <a:ext cx="1967968" cy="489365"/>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Content </a:t>
              </a:r>
              <a:r>
                <a:rPr lang="en-US" sz="1400" dirty="0" smtClean="0">
                  <a:gradFill>
                    <a:gsLst>
                      <a:gs pos="1250">
                        <a:schemeClr val="tx2"/>
                      </a:gs>
                      <a:gs pos="100000">
                        <a:schemeClr val="tx2"/>
                      </a:gs>
                    </a:gsLst>
                    <a:lin ang="5400000" scaled="0"/>
                  </a:gradFill>
                </a:rPr>
                <a:t>authoring</a:t>
              </a:r>
              <a:endParaRPr lang="en-US" sz="1400" dirty="0">
                <a:gradFill>
                  <a:gsLst>
                    <a:gs pos="1250">
                      <a:schemeClr val="tx2"/>
                    </a:gs>
                    <a:gs pos="100000">
                      <a:schemeClr val="tx2"/>
                    </a:gs>
                  </a:gsLst>
                  <a:lin ang="5400000" scaled="0"/>
                </a:gradFill>
              </a:endParaRPr>
            </a:p>
          </p:txBody>
        </p:sp>
        <p:sp>
          <p:nvSpPr>
            <p:cNvPr id="100" name="Rectangle 99"/>
            <p:cNvSpPr/>
            <p:nvPr/>
          </p:nvSpPr>
          <p:spPr>
            <a:xfrm>
              <a:off x="5881799" y="1326522"/>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Resumes and contracts</a:t>
              </a:r>
            </a:p>
          </p:txBody>
        </p:sp>
        <p:sp>
          <p:nvSpPr>
            <p:cNvPr id="101" name="Rectangle 100"/>
            <p:cNvSpPr/>
            <p:nvPr/>
          </p:nvSpPr>
          <p:spPr>
            <a:xfrm>
              <a:off x="4564850" y="1886735"/>
              <a:ext cx="1308755" cy="489365"/>
            </a:xfrm>
            <a:prstGeom prst="rect">
              <a:avLst/>
            </a:prstGeom>
          </p:spPr>
          <p:txBody>
            <a:bodyPr wrap="non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Dashboards</a:t>
              </a:r>
            </a:p>
          </p:txBody>
        </p:sp>
        <p:sp>
          <p:nvSpPr>
            <p:cNvPr id="102" name="Rectangle 101"/>
            <p:cNvSpPr/>
            <p:nvPr/>
          </p:nvSpPr>
          <p:spPr>
            <a:xfrm>
              <a:off x="5881799" y="1886735"/>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Data analysis and </a:t>
              </a:r>
              <a:r>
                <a:rPr lang="en-US" sz="1400" dirty="0" smtClean="0">
                  <a:gradFill>
                    <a:gsLst>
                      <a:gs pos="1250">
                        <a:schemeClr val="bg2"/>
                      </a:gs>
                      <a:gs pos="100000">
                        <a:schemeClr val="bg2"/>
                      </a:gs>
                    </a:gsLst>
                    <a:lin ang="5400000" scaled="0"/>
                  </a:gradFill>
                </a:rPr>
                <a:t>data </a:t>
              </a:r>
              <a:r>
                <a:rPr lang="en-US" sz="1400" dirty="0">
                  <a:gradFill>
                    <a:gsLst>
                      <a:gs pos="1250">
                        <a:schemeClr val="bg2"/>
                      </a:gs>
                      <a:gs pos="100000">
                        <a:schemeClr val="bg2"/>
                      </a:gs>
                    </a:gsLst>
                    <a:lin ang="5400000" scaled="0"/>
                  </a:gradFill>
                </a:rPr>
                <a:t>mashups</a:t>
              </a:r>
            </a:p>
          </p:txBody>
        </p:sp>
        <p:sp>
          <p:nvSpPr>
            <p:cNvPr id="103" name="Rectangle 102"/>
            <p:cNvSpPr/>
            <p:nvPr/>
          </p:nvSpPr>
          <p:spPr>
            <a:xfrm>
              <a:off x="4223928" y="2680821"/>
              <a:ext cx="1649677" cy="683264"/>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Forms </a:t>
              </a:r>
              <a:r>
                <a:rPr lang="en-US" sz="1400" dirty="0" smtClean="0">
                  <a:gradFill>
                    <a:gsLst>
                      <a:gs pos="1250">
                        <a:schemeClr val="tx2"/>
                      </a:gs>
                      <a:gs pos="100000">
                        <a:schemeClr val="tx2"/>
                      </a:gs>
                    </a:gsLst>
                    <a:lin ang="5400000" scaled="0"/>
                  </a:gradFill>
                </a:rPr>
                <a:t>and</a:t>
              </a:r>
              <a:endParaRPr lang="en-US" sz="1400" dirty="0">
                <a:gradFill>
                  <a:gsLst>
                    <a:gs pos="1250">
                      <a:schemeClr val="tx2"/>
                    </a:gs>
                    <a:gs pos="100000">
                      <a:schemeClr val="tx2"/>
                    </a:gs>
                  </a:gsLst>
                  <a:lin ang="5400000" scaled="0"/>
                </a:gradFill>
              </a:endParaRPr>
            </a:p>
            <a:p>
              <a:pPr algn="r">
                <a:lnSpc>
                  <a:spcPct val="90000"/>
                </a:lnSpc>
              </a:pPr>
              <a:r>
                <a:rPr lang="en-US" sz="1400" dirty="0" smtClean="0">
                  <a:gradFill>
                    <a:gsLst>
                      <a:gs pos="1250">
                        <a:schemeClr val="tx2"/>
                      </a:gs>
                      <a:gs pos="100000">
                        <a:schemeClr val="tx2"/>
                      </a:gs>
                    </a:gsLst>
                    <a:lin ang="5400000" scaled="0"/>
                  </a:gradFill>
                </a:rPr>
                <a:t>reports</a:t>
              </a:r>
              <a:endParaRPr lang="en-US" sz="1400" dirty="0">
                <a:gradFill>
                  <a:gsLst>
                    <a:gs pos="1250">
                      <a:schemeClr val="tx2"/>
                    </a:gs>
                    <a:gs pos="100000">
                      <a:schemeClr val="tx2"/>
                    </a:gs>
                  </a:gsLst>
                  <a:lin ang="5400000" scaled="0"/>
                </a:gradFill>
              </a:endParaRPr>
            </a:p>
          </p:txBody>
        </p:sp>
        <p:sp>
          <p:nvSpPr>
            <p:cNvPr id="104" name="Rectangle 103"/>
            <p:cNvSpPr/>
            <p:nvPr/>
          </p:nvSpPr>
          <p:spPr>
            <a:xfrm>
              <a:off x="5881799" y="2680821"/>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Legal forms </a:t>
              </a:r>
              <a:r>
                <a:rPr lang="en-US" sz="1400" dirty="0" smtClean="0">
                  <a:gradFill>
                    <a:gsLst>
                      <a:gs pos="1250">
                        <a:schemeClr val="bg2"/>
                      </a:gs>
                      <a:gs pos="100000">
                        <a:schemeClr val="bg2"/>
                      </a:gs>
                    </a:gsLst>
                    <a:lin ang="5400000" scaled="0"/>
                  </a:gradFill>
                </a:rPr>
                <a:t>and</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financial </a:t>
              </a:r>
              <a:r>
                <a:rPr lang="en-US" sz="1400" dirty="0">
                  <a:gradFill>
                    <a:gsLst>
                      <a:gs pos="1250">
                        <a:schemeClr val="bg2"/>
                      </a:gs>
                      <a:gs pos="100000">
                        <a:schemeClr val="bg2"/>
                      </a:gs>
                    </a:gsLst>
                    <a:lin ang="5400000" scaled="0"/>
                  </a:gradFill>
                </a:rPr>
                <a:t>reports</a:t>
              </a:r>
            </a:p>
          </p:txBody>
        </p:sp>
        <p:grpSp>
          <p:nvGrpSpPr>
            <p:cNvPr id="105" name="Group 104"/>
            <p:cNvGrpSpPr/>
            <p:nvPr/>
          </p:nvGrpSpPr>
          <p:grpSpPr>
            <a:xfrm>
              <a:off x="3881282" y="4473730"/>
              <a:ext cx="3974620" cy="2147818"/>
              <a:chOff x="3881282" y="4473730"/>
              <a:chExt cx="3974620" cy="2147818"/>
            </a:xfrm>
          </p:grpSpPr>
          <p:sp>
            <p:nvSpPr>
              <p:cNvPr id="107" name="Rectangle 106"/>
              <p:cNvSpPr/>
              <p:nvPr/>
            </p:nvSpPr>
            <p:spPr>
              <a:xfrm>
                <a:off x="3881282" y="4473730"/>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108" name="Oval 28"/>
              <p:cNvSpPr/>
              <p:nvPr/>
            </p:nvSpPr>
            <p:spPr>
              <a:xfrm>
                <a:off x="3960652" y="516760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09" name="Oval 28"/>
              <p:cNvSpPr/>
              <p:nvPr/>
            </p:nvSpPr>
            <p:spPr>
              <a:xfrm>
                <a:off x="5902529" y="5167606"/>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10" name="Oval 28"/>
              <p:cNvSpPr/>
              <p:nvPr/>
            </p:nvSpPr>
            <p:spPr>
              <a:xfrm>
                <a:off x="3960652"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11" name="Oval 28"/>
              <p:cNvSpPr/>
              <p:nvPr/>
            </p:nvSpPr>
            <p:spPr>
              <a:xfrm>
                <a:off x="5902529"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cxnSp>
          <p:nvCxnSpPr>
            <p:cNvPr id="106" name="Straight Connector 105"/>
            <p:cNvCxnSpPr/>
            <p:nvPr/>
          </p:nvCxnSpPr>
          <p:spPr>
            <a:xfrm flipV="1">
              <a:off x="5868593" y="1313216"/>
              <a:ext cx="0" cy="3328481"/>
            </a:xfrm>
            <a:prstGeom prst="line">
              <a:avLst/>
            </a:prstGeom>
            <a:noFill/>
            <a:ln w="28575" cap="rnd" cmpd="sng" algn="ctr">
              <a:solidFill>
                <a:schemeClr val="tx2"/>
              </a:solidFill>
              <a:prstDash val="sysDot"/>
              <a:tailEnd type="oval"/>
            </a:ln>
            <a:effectLst/>
          </p:spPr>
        </p:cxnSp>
      </p:grpSp>
      <p:sp useBgFill="1">
        <p:nvSpPr>
          <p:cNvPr id="112" name="Rectangle 111"/>
          <p:cNvSpPr/>
          <p:nvPr/>
        </p:nvSpPr>
        <p:spPr bwMode="auto">
          <a:xfrm>
            <a:off x="114300" y="6781800"/>
            <a:ext cx="12461966" cy="92853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944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750" fill="hold"/>
                                        <p:tgtEl>
                                          <p:spTgt spid="82"/>
                                        </p:tgtEl>
                                        <p:attrNameLst>
                                          <p:attrName>ppt_x</p:attrName>
                                        </p:attrNameLst>
                                      </p:cBhvr>
                                      <p:tavLst>
                                        <p:tav tm="0">
                                          <p:val>
                                            <p:strVal val="#ppt_x"/>
                                          </p:val>
                                        </p:tav>
                                        <p:tav tm="100000">
                                          <p:val>
                                            <p:strVal val="#ppt_x"/>
                                          </p:val>
                                        </p:tav>
                                      </p:tavLst>
                                    </p:anim>
                                    <p:anim calcmode="lin" valueType="num">
                                      <p:cBhvr additive="base">
                                        <p:cTn id="8"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750" fill="hold"/>
                                        <p:tgtEl>
                                          <p:spTgt spid="98"/>
                                        </p:tgtEl>
                                        <p:attrNameLst>
                                          <p:attrName>ppt_x</p:attrName>
                                        </p:attrNameLst>
                                      </p:cBhvr>
                                      <p:tavLst>
                                        <p:tav tm="0">
                                          <p:val>
                                            <p:strVal val="#ppt_x"/>
                                          </p:val>
                                        </p:tav>
                                        <p:tav tm="100000">
                                          <p:val>
                                            <p:strVal val="#ppt_x"/>
                                          </p:val>
                                        </p:tav>
                                      </p:tavLst>
                                    </p:anim>
                                    <p:anim calcmode="lin" valueType="num">
                                      <p:cBhvr additive="base">
                                        <p:cTn id="14" dur="75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750" fill="hold"/>
                                        <p:tgtEl>
                                          <p:spTgt spid="59"/>
                                        </p:tgtEl>
                                        <p:attrNameLst>
                                          <p:attrName>ppt_x</p:attrName>
                                        </p:attrNameLst>
                                      </p:cBhvr>
                                      <p:tavLst>
                                        <p:tav tm="0">
                                          <p:val>
                                            <p:strVal val="#ppt_x"/>
                                          </p:val>
                                        </p:tav>
                                        <p:tav tm="100000">
                                          <p:val>
                                            <p:strVal val="#ppt_x"/>
                                          </p:val>
                                        </p:tav>
                                      </p:tavLst>
                                    </p:anim>
                                    <p:anim calcmode="lin" valueType="num">
                                      <p:cBhvr additive="base">
                                        <p:cTn id="20"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82"/>
            <a:ext cx="13605699" cy="6682976"/>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http://aka.ms/OfficeJSAPIs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189330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err="1" smtClean="0"/>
              <a:t>Anatomía</a:t>
            </a:r>
            <a:r>
              <a:rPr lang="en-US" dirty="0" smtClean="0"/>
              <a:t> de </a:t>
            </a:r>
            <a:r>
              <a:rPr lang="en-US" dirty="0" err="1" smtClean="0"/>
              <a:t>una</a:t>
            </a:r>
            <a:r>
              <a:rPr lang="en-US" dirty="0" smtClean="0"/>
              <a:t> App </a:t>
            </a:r>
            <a:r>
              <a:rPr lang="en-US" dirty="0"/>
              <a:t>for </a:t>
            </a:r>
            <a:r>
              <a:rPr lang="en-US" dirty="0" smtClean="0"/>
              <a:t>Office</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app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54694" y="294943"/>
            <a:ext cx="11601993" cy="777971"/>
          </a:xfrm>
        </p:spPr>
        <p:txBody>
          <a:bodyPr/>
          <a:lstStyle/>
          <a:p>
            <a:r>
              <a:rPr lang="en-US" dirty="0" err="1" smtClean="0"/>
              <a:t>Formas</a:t>
            </a:r>
            <a:r>
              <a:rPr lang="en-US" dirty="0" smtClean="0"/>
              <a:t> de App for </a:t>
            </a:r>
            <a:r>
              <a:rPr lang="en-US" dirty="0" smtClean="0"/>
              <a:t>Office</a:t>
            </a:r>
            <a:endParaRPr lang="en-US" dirty="0"/>
          </a:p>
        </p:txBody>
      </p:sp>
      <p:grpSp>
        <p:nvGrpSpPr>
          <p:cNvPr id="2" name="Group 1"/>
          <p:cNvGrpSpPr/>
          <p:nvPr/>
        </p:nvGrpSpPr>
        <p:grpSpPr>
          <a:xfrm>
            <a:off x="327020" y="1198572"/>
            <a:ext cx="10708125" cy="5572082"/>
            <a:chOff x="327020" y="1168761"/>
            <a:chExt cx="10765415" cy="5601893"/>
          </a:xfrm>
        </p:grpSpPr>
        <p:sp>
          <p:nvSpPr>
            <p:cNvPr id="32" name="Rectangle 31"/>
            <p:cNvSpPr/>
            <p:nvPr/>
          </p:nvSpPr>
          <p:spPr>
            <a:xfrm>
              <a:off x="327020" y="1168761"/>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smtClean="0">
                  <a:gradFill>
                    <a:gsLst>
                      <a:gs pos="1250">
                        <a:srgbClr val="DC3C00"/>
                      </a:gs>
                      <a:gs pos="100000">
                        <a:srgbClr val="DC3C00"/>
                      </a:gs>
                    </a:gsLst>
                    <a:lin ang="5400000" scaled="0"/>
                  </a:gradFill>
                  <a:latin typeface="Segoe UI Light"/>
                </a:rPr>
                <a:t>Panel de </a:t>
              </a:r>
              <a:r>
                <a:rPr lang="en-US" sz="4080" dirty="0" err="1" smtClean="0">
                  <a:gradFill>
                    <a:gsLst>
                      <a:gs pos="1250">
                        <a:srgbClr val="DC3C00"/>
                      </a:gs>
                      <a:gs pos="100000">
                        <a:srgbClr val="DC3C00"/>
                      </a:gs>
                    </a:gsLst>
                    <a:lin ang="5400000" scaled="0"/>
                  </a:gradFill>
                  <a:latin typeface="Segoe UI Light"/>
                </a:rPr>
                <a:t>Tareas</a:t>
              </a:r>
              <a:endParaRPr lang="en-US" sz="4080" dirty="0">
                <a:gradFill>
                  <a:gsLst>
                    <a:gs pos="1250">
                      <a:srgbClr val="DC3C00"/>
                    </a:gs>
                    <a:gs pos="100000">
                      <a:srgbClr val="DC3C00"/>
                    </a:gs>
                  </a:gsLst>
                  <a:lin ang="5400000" scaled="0"/>
                </a:gradFill>
                <a:latin typeface="Segoe UI Light"/>
              </a:endParaRP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t>
              </a:r>
              <a:r>
                <a:rPr lang="en-US" sz="2040" dirty="0" err="1" smtClean="0">
                  <a:gradFill>
                    <a:gsLst>
                      <a:gs pos="1250">
                        <a:srgbClr val="797A7D"/>
                      </a:gs>
                      <a:gs pos="100000">
                        <a:srgbClr val="797A7D"/>
                      </a:gs>
                    </a:gsLst>
                    <a:lin ang="5400000" scaled="0"/>
                  </a:gradFill>
                </a:rPr>
                <a:t>adjunta</a:t>
              </a:r>
              <a:r>
                <a:rPr lang="en-US" sz="2040" dirty="0" smtClean="0">
                  <a:gradFill>
                    <a:gsLst>
                      <a:gs pos="1250">
                        <a:srgbClr val="797A7D"/>
                      </a:gs>
                      <a:gs pos="100000">
                        <a:srgbClr val="797A7D"/>
                      </a:gs>
                    </a:gsLst>
                    <a:lin ang="5400000" scaled="0"/>
                  </a:gradFill>
                </a:rPr>
                <a:t> al </a:t>
              </a:r>
              <a:r>
                <a:rPr lang="en-US" sz="2040" dirty="0" err="1" smtClean="0">
                  <a:gradFill>
                    <a:gsLst>
                      <a:gs pos="1250">
                        <a:srgbClr val="797A7D"/>
                      </a:gs>
                      <a:gs pos="100000">
                        <a:srgbClr val="797A7D"/>
                      </a:gs>
                    </a:gsLst>
                    <a:lin ang="5400000" scaled="0"/>
                  </a:gradFill>
                </a:rPr>
                <a:t>documento</a:t>
              </a:r>
              <a:endParaRPr lang="en-US" sz="2040" dirty="0">
                <a:gradFill>
                  <a:gsLst>
                    <a:gs pos="1250">
                      <a:srgbClr val="797A7D"/>
                    </a:gs>
                    <a:gs pos="100000">
                      <a:srgbClr val="797A7D"/>
                    </a:gs>
                  </a:gsLst>
                  <a:lin ang="5400000" scaled="0"/>
                </a:gradFill>
              </a:endParaRP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err="1" smtClean="0">
                  <a:gradFill>
                    <a:gsLst>
                      <a:gs pos="1250">
                        <a:srgbClr val="DC3C00"/>
                      </a:gs>
                      <a:gs pos="100000">
                        <a:srgbClr val="DC3C00"/>
                      </a:gs>
                    </a:gsLst>
                    <a:lin ang="5400000" scaled="0"/>
                  </a:gradFill>
                  <a:latin typeface="Segoe UI Light"/>
                </a:rPr>
                <a:t>Contenido</a:t>
              </a:r>
              <a:endParaRPr lang="en-US" sz="4080" dirty="0">
                <a:gradFill>
                  <a:gsLst>
                    <a:gs pos="1250">
                      <a:srgbClr val="DC3C00"/>
                    </a:gs>
                    <a:gs pos="100000">
                      <a:srgbClr val="DC3C00"/>
                    </a:gs>
                  </a:gsLst>
                  <a:lin ang="5400000" scaled="0"/>
                </a:gradFill>
                <a:latin typeface="Segoe UI Light"/>
              </a:endParaRPr>
            </a:p>
            <a:p>
              <a:pPr marL="0" lvl="1" defTabSz="932468"/>
              <a:r>
                <a:rPr lang="en-US" sz="2040" dirty="0">
                  <a:gradFill>
                    <a:gsLst>
                      <a:gs pos="1250">
                        <a:srgbClr val="797A7D"/>
                      </a:gs>
                      <a:gs pos="100000">
                        <a:srgbClr val="797A7D"/>
                      </a:gs>
                    </a:gsLst>
                    <a:lin ang="5400000" scaled="0"/>
                  </a:gradFill>
                </a:rPr>
                <a:t>App </a:t>
              </a:r>
              <a:r>
                <a:rPr lang="en-US" sz="2040" dirty="0" smtClean="0">
                  <a:gradFill>
                    <a:gsLst>
                      <a:gs pos="1250">
                        <a:srgbClr val="797A7D"/>
                      </a:gs>
                      <a:gs pos="100000">
                        <a:srgbClr val="797A7D"/>
                      </a:gs>
                    </a:gsLst>
                    <a:lin ang="5400000" scaled="0"/>
                  </a:gradFill>
                </a:rPr>
                <a:t>en el </a:t>
              </a:r>
              <a:r>
                <a:rPr lang="en-US" sz="2040" dirty="0" err="1" smtClean="0">
                  <a:gradFill>
                    <a:gsLst>
                      <a:gs pos="1250">
                        <a:srgbClr val="797A7D"/>
                      </a:gs>
                      <a:gs pos="100000">
                        <a:srgbClr val="797A7D"/>
                      </a:gs>
                    </a:gsLst>
                    <a:lin ang="5400000" scaled="0"/>
                  </a:gradFill>
                </a:rPr>
                <a:t>cuerpo</a:t>
              </a:r>
              <a:r>
                <a:rPr lang="en-US" sz="2040" dirty="0" smtClean="0">
                  <a:gradFill>
                    <a:gsLst>
                      <a:gs pos="1250">
                        <a:srgbClr val="797A7D"/>
                      </a:gs>
                      <a:gs pos="100000">
                        <a:srgbClr val="797A7D"/>
                      </a:gs>
                    </a:gsLst>
                    <a:lin ang="5400000" scaled="0"/>
                  </a:gradFill>
                </a:rPr>
                <a:t> del </a:t>
              </a:r>
              <a:r>
                <a:rPr lang="en-US" sz="2040" dirty="0" err="1" smtClean="0">
                  <a:gradFill>
                    <a:gsLst>
                      <a:gs pos="1250">
                        <a:srgbClr val="797A7D"/>
                      </a:gs>
                      <a:gs pos="100000">
                        <a:srgbClr val="797A7D"/>
                      </a:gs>
                    </a:gsLst>
                    <a:lin ang="5400000" scaled="0"/>
                  </a:gradFill>
                </a:rPr>
                <a:t>documento</a:t>
              </a:r>
              <a:endParaRPr lang="en-US" sz="2040" dirty="0">
                <a:gradFill>
                  <a:gsLst>
                    <a:gs pos="1250">
                      <a:srgbClr val="797A7D"/>
                    </a:gs>
                    <a:gs pos="100000">
                      <a:srgbClr val="797A7D"/>
                    </a:gs>
                  </a:gsLst>
                  <a:lin ang="5400000" scaled="0"/>
                </a:gradFill>
              </a:endParaRPr>
            </a:p>
          </p:txBody>
        </p:sp>
        <p:sp>
          <p:nvSpPr>
            <p:cNvPr id="37" name="Rectangle 36"/>
            <p:cNvSpPr/>
            <p:nvPr/>
          </p:nvSpPr>
          <p:spPr>
            <a:xfrm>
              <a:off x="4831692" y="5227329"/>
              <a:ext cx="6260743" cy="1041467"/>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smtClean="0">
                  <a:gradFill>
                    <a:gsLst>
                      <a:gs pos="1250">
                        <a:srgbClr val="797A7D"/>
                      </a:gs>
                      <a:gs pos="100000">
                        <a:srgbClr val="797A7D"/>
                      </a:gs>
                    </a:gsLst>
                    <a:lin ang="5400000" scaled="0"/>
                  </a:gradFill>
                </a:rPr>
                <a:t>Inline pane en un email o </a:t>
              </a:r>
              <a:r>
                <a:rPr lang="en-US" sz="2040" dirty="0" err="1" smtClean="0">
                  <a:gradFill>
                    <a:gsLst>
                      <a:gs pos="1250">
                        <a:srgbClr val="797A7D"/>
                      </a:gs>
                      <a:gs pos="100000">
                        <a:srgbClr val="797A7D"/>
                      </a:gs>
                    </a:gsLst>
                    <a:lin ang="5400000" scaled="0"/>
                  </a:gradFill>
                </a:rPr>
                <a:t>cita</a:t>
              </a:r>
              <a:endParaRPr lang="en-US" sz="2040" dirty="0">
                <a:gradFill>
                  <a:gsLst>
                    <a:gs pos="1250">
                      <a:srgbClr val="797A7D"/>
                    </a:gs>
                    <a:gs pos="100000">
                      <a:srgbClr val="797A7D"/>
                    </a:gs>
                  </a:gsLst>
                  <a:lin ang="5400000" scaled="0"/>
                </a:gradFill>
              </a:endParaRP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4663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834" y="296772"/>
            <a:ext cx="7511353" cy="647781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21236" y="296772"/>
            <a:ext cx="7010055" cy="6473952"/>
          </a:xfrm>
          <a:prstGeom prst="rect">
            <a:avLst/>
          </a:prstGeom>
          <a:ln>
            <a:noFill/>
          </a:ln>
          <a:effectLst>
            <a:outerShdw blurRad="50800" dist="38100" dir="5400000" algn="tl" rotWithShape="0">
              <a:srgbClr val="333333">
                <a:alpha val="40000"/>
              </a:srgbClr>
            </a:outerShdw>
          </a:effectLst>
        </p:spPr>
      </p:pic>
      <p:pic>
        <p:nvPicPr>
          <p:cNvPr id="6" name="Picture 5"/>
          <p:cNvPicPr>
            <a:picLocks noChangeAspect="1"/>
          </p:cNvPicPr>
          <p:nvPr/>
        </p:nvPicPr>
        <p:blipFill>
          <a:blip r:embed="rId5"/>
          <a:stretch>
            <a:fillRect/>
          </a:stretch>
        </p:blipFill>
        <p:spPr>
          <a:xfrm>
            <a:off x="4819334" y="296772"/>
            <a:ext cx="7386151" cy="6473952"/>
          </a:xfrm>
          <a:prstGeom prst="rect">
            <a:avLst/>
          </a:prstGeom>
          <a:ln>
            <a:noFill/>
          </a:ln>
          <a:effectLst>
            <a:outerShdw blurRad="50800" dist="38100" dir="5400000" algn="tl" rotWithShape="0">
              <a:srgbClr val="333333">
                <a:alpha val="40000"/>
              </a:srgbClr>
            </a:outerShdw>
          </a:effectLst>
        </p:spPr>
      </p:pic>
    </p:spTree>
    <p:extLst>
      <p:ext uri="{BB962C8B-B14F-4D97-AF65-F5344CB8AC3E}">
        <p14:creationId xmlns:p14="http://schemas.microsoft.com/office/powerpoint/2010/main" val="412772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64954" y="299857"/>
            <a:ext cx="11601993" cy="777971"/>
          </a:xfrm>
        </p:spPr>
        <p:txBody>
          <a:bodyPr/>
          <a:lstStyle/>
          <a:p>
            <a:r>
              <a:rPr lang="en-US" dirty="0" err="1"/>
              <a:t>Formas</a:t>
            </a:r>
            <a:r>
              <a:rPr lang="en-US" dirty="0"/>
              <a:t> de App for Office</a:t>
            </a:r>
            <a:endParaRPr lang="en-US" dirty="0"/>
          </a:p>
        </p:txBody>
      </p:sp>
      <p:grpSp>
        <p:nvGrpSpPr>
          <p:cNvPr id="2" name="Group 1"/>
          <p:cNvGrpSpPr/>
          <p:nvPr/>
        </p:nvGrpSpPr>
        <p:grpSpPr>
          <a:xfrm>
            <a:off x="327020" y="1211263"/>
            <a:ext cx="4158871" cy="5559391"/>
            <a:chOff x="327020" y="1168761"/>
            <a:chExt cx="4190666" cy="5601893"/>
          </a:xfrm>
        </p:grpSpPr>
        <p:sp>
          <p:nvSpPr>
            <p:cNvPr id="32" name="Rectangle 31"/>
            <p:cNvSpPr/>
            <p:nvPr/>
          </p:nvSpPr>
          <p:spPr>
            <a:xfrm>
              <a:off x="327020" y="116876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
        <p:nvSpPr>
          <p:cNvPr id="40" name="Text Placeholder 2"/>
          <p:cNvSpPr txBox="1">
            <a:spLocks/>
          </p:cNvSpPr>
          <p:nvPr/>
        </p:nvSpPr>
        <p:spPr>
          <a:xfrm>
            <a:off x="4807721" y="1442577"/>
            <a:ext cx="5461222" cy="1522047"/>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smtClean="0">
                <a:gradFill>
                  <a:gsLst>
                    <a:gs pos="1250">
                      <a:srgbClr val="DC3C00"/>
                    </a:gs>
                    <a:gs pos="100000">
                      <a:srgbClr val="DC3C00"/>
                    </a:gs>
                  </a:gsLst>
                  <a:lin ang="5400000" scaled="0"/>
                </a:gradFill>
                <a:latin typeface="Segoe UI Light"/>
              </a:rPr>
              <a:t>Panel de </a:t>
            </a:r>
            <a:r>
              <a:rPr lang="en-US" sz="4080" dirty="0" err="1" smtClean="0">
                <a:gradFill>
                  <a:gsLst>
                    <a:gs pos="1250">
                      <a:srgbClr val="DC3C00"/>
                    </a:gs>
                    <a:gs pos="100000">
                      <a:srgbClr val="DC3C00"/>
                    </a:gs>
                  </a:gsLst>
                  <a:lin ang="5400000" scaled="0"/>
                </a:gradFill>
                <a:latin typeface="Segoe UI Light"/>
              </a:rPr>
              <a:t>Tareas</a:t>
            </a:r>
            <a:endParaRPr lang="en-US" sz="4080" dirty="0">
              <a:gradFill>
                <a:gsLst>
                  <a:gs pos="1250">
                    <a:srgbClr val="DC3C00"/>
                  </a:gs>
                  <a:gs pos="100000">
                    <a:srgbClr val="DC3C00"/>
                  </a:gs>
                </a:gsLst>
                <a:lin ang="5400000" scaled="0"/>
              </a:gradFill>
              <a:latin typeface="Segoe UI Light"/>
            </a:endParaRP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t>
            </a:r>
            <a:r>
              <a:rPr lang="en-US" sz="2040" dirty="0" err="1" smtClean="0">
                <a:gradFill>
                  <a:gsLst>
                    <a:gs pos="1250">
                      <a:srgbClr val="797A7D"/>
                    </a:gs>
                    <a:gs pos="100000">
                      <a:srgbClr val="797A7D"/>
                    </a:gs>
                  </a:gsLst>
                  <a:lin ang="5400000" scaled="0"/>
                </a:gradFill>
              </a:rPr>
              <a:t>adjunta</a:t>
            </a:r>
            <a:r>
              <a:rPr lang="en-US" sz="2040" dirty="0" smtClean="0">
                <a:gradFill>
                  <a:gsLst>
                    <a:gs pos="1250">
                      <a:srgbClr val="797A7D"/>
                    </a:gs>
                    <a:gs pos="100000">
                      <a:srgbClr val="797A7D"/>
                    </a:gs>
                  </a:gsLst>
                  <a:lin ang="5400000" scaled="0"/>
                </a:gradFill>
              </a:rPr>
              <a:t> al </a:t>
            </a:r>
            <a:r>
              <a:rPr lang="en-US" sz="2040" dirty="0" err="1" smtClean="0">
                <a:gradFill>
                  <a:gsLst>
                    <a:gs pos="1250">
                      <a:srgbClr val="797A7D"/>
                    </a:gs>
                    <a:gs pos="100000">
                      <a:srgbClr val="797A7D"/>
                    </a:gs>
                  </a:gsLst>
                  <a:lin ang="5400000" scaled="0"/>
                </a:gradFill>
              </a:rPr>
              <a:t>documento</a:t>
            </a:r>
            <a:endParaRPr lang="en-US" sz="2040" dirty="0">
              <a:gradFill>
                <a:gsLst>
                  <a:gs pos="1250">
                    <a:srgbClr val="797A7D"/>
                  </a:gs>
                  <a:gs pos="100000">
                    <a:srgbClr val="797A7D"/>
                  </a:gs>
                </a:gsLst>
                <a:lin ang="5400000" scaled="0"/>
              </a:gradFill>
            </a:endParaRPr>
          </a:p>
        </p:txBody>
      </p:sp>
      <p:sp>
        <p:nvSpPr>
          <p:cNvPr id="42" name="Rectangle 35"/>
          <p:cNvSpPr/>
          <p:nvPr/>
        </p:nvSpPr>
        <p:spPr>
          <a:xfrm>
            <a:off x="4807720" y="3337860"/>
            <a:ext cx="6227425" cy="1049060"/>
          </a:xfrm>
          <a:prstGeom prst="rect">
            <a:avLst/>
          </a:prstGeom>
        </p:spPr>
        <p:txBody>
          <a:bodyPr lIns="93214" tIns="46609" rIns="93214" bIns="46609">
            <a:spAutoFit/>
          </a:bodyPr>
          <a:lstStyle/>
          <a:p>
            <a:pPr defTabSz="932468">
              <a:spcBef>
                <a:spcPts val="2447"/>
              </a:spcBef>
            </a:pPr>
            <a:r>
              <a:rPr lang="en-US" sz="4080" dirty="0" err="1" smtClean="0">
                <a:gradFill>
                  <a:gsLst>
                    <a:gs pos="1250">
                      <a:srgbClr val="DC3C00"/>
                    </a:gs>
                    <a:gs pos="100000">
                      <a:srgbClr val="DC3C00"/>
                    </a:gs>
                  </a:gsLst>
                  <a:lin ang="5400000" scaled="0"/>
                </a:gradFill>
                <a:latin typeface="Segoe UI Light"/>
              </a:rPr>
              <a:t>Contenido</a:t>
            </a:r>
            <a:endParaRPr lang="en-US" sz="4080" dirty="0">
              <a:gradFill>
                <a:gsLst>
                  <a:gs pos="1250">
                    <a:srgbClr val="DC3C00"/>
                  </a:gs>
                  <a:gs pos="100000">
                    <a:srgbClr val="DC3C00"/>
                  </a:gs>
                </a:gsLst>
                <a:lin ang="5400000" scaled="0"/>
              </a:gradFill>
              <a:latin typeface="Segoe UI Light"/>
            </a:endParaRPr>
          </a:p>
          <a:p>
            <a:pPr marL="0" lvl="1" defTabSz="932468"/>
            <a:r>
              <a:rPr lang="en-US" sz="2040" dirty="0">
                <a:gradFill>
                  <a:gsLst>
                    <a:gs pos="1250">
                      <a:srgbClr val="797A7D"/>
                    </a:gs>
                    <a:gs pos="100000">
                      <a:srgbClr val="797A7D"/>
                    </a:gs>
                  </a:gsLst>
                  <a:lin ang="5400000" scaled="0"/>
                </a:gradFill>
              </a:rPr>
              <a:t>App </a:t>
            </a:r>
            <a:r>
              <a:rPr lang="en-US" sz="2040" dirty="0" smtClean="0">
                <a:gradFill>
                  <a:gsLst>
                    <a:gs pos="1250">
                      <a:srgbClr val="797A7D"/>
                    </a:gs>
                    <a:gs pos="100000">
                      <a:srgbClr val="797A7D"/>
                    </a:gs>
                  </a:gsLst>
                  <a:lin ang="5400000" scaled="0"/>
                </a:gradFill>
              </a:rPr>
              <a:t>en el </a:t>
            </a:r>
            <a:r>
              <a:rPr lang="en-US" sz="2040" dirty="0" err="1" smtClean="0">
                <a:gradFill>
                  <a:gsLst>
                    <a:gs pos="1250">
                      <a:srgbClr val="797A7D"/>
                    </a:gs>
                    <a:gs pos="100000">
                      <a:srgbClr val="797A7D"/>
                    </a:gs>
                  </a:gsLst>
                  <a:lin ang="5400000" scaled="0"/>
                </a:gradFill>
              </a:rPr>
              <a:t>cuerpo</a:t>
            </a:r>
            <a:r>
              <a:rPr lang="en-US" sz="2040" dirty="0" smtClean="0">
                <a:gradFill>
                  <a:gsLst>
                    <a:gs pos="1250">
                      <a:srgbClr val="797A7D"/>
                    </a:gs>
                    <a:gs pos="100000">
                      <a:srgbClr val="797A7D"/>
                    </a:gs>
                  </a:gsLst>
                  <a:lin ang="5400000" scaled="0"/>
                </a:gradFill>
              </a:rPr>
              <a:t> del </a:t>
            </a:r>
            <a:r>
              <a:rPr lang="en-US" sz="2040" dirty="0" err="1" smtClean="0">
                <a:gradFill>
                  <a:gsLst>
                    <a:gs pos="1250">
                      <a:srgbClr val="797A7D"/>
                    </a:gs>
                    <a:gs pos="100000">
                      <a:srgbClr val="797A7D"/>
                    </a:gs>
                  </a:gsLst>
                  <a:lin ang="5400000" scaled="0"/>
                </a:gradFill>
              </a:rPr>
              <a:t>documento</a:t>
            </a:r>
            <a:endParaRPr lang="en-US" sz="2040" dirty="0">
              <a:gradFill>
                <a:gsLst>
                  <a:gs pos="1250">
                    <a:srgbClr val="797A7D"/>
                  </a:gs>
                  <a:gs pos="100000">
                    <a:srgbClr val="797A7D"/>
                  </a:gs>
                </a:gsLst>
                <a:lin ang="5400000" scaled="0"/>
              </a:gradFill>
            </a:endParaRPr>
          </a:p>
        </p:txBody>
      </p:sp>
      <p:sp>
        <p:nvSpPr>
          <p:cNvPr id="43" name="Rectangle 36"/>
          <p:cNvSpPr/>
          <p:nvPr/>
        </p:nvSpPr>
        <p:spPr>
          <a:xfrm>
            <a:off x="4807720" y="5235542"/>
            <a:ext cx="6227425" cy="1035925"/>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smtClean="0">
                <a:gradFill>
                  <a:gsLst>
                    <a:gs pos="1250">
                      <a:srgbClr val="797A7D"/>
                    </a:gs>
                    <a:gs pos="100000">
                      <a:srgbClr val="797A7D"/>
                    </a:gs>
                  </a:gsLst>
                  <a:lin ang="5400000" scaled="0"/>
                </a:gradFill>
              </a:rPr>
              <a:t>Inline pane en un email o </a:t>
            </a:r>
            <a:r>
              <a:rPr lang="en-US" sz="2040" dirty="0" err="1" smtClean="0">
                <a:gradFill>
                  <a:gsLst>
                    <a:gs pos="1250">
                      <a:srgbClr val="797A7D"/>
                    </a:gs>
                    <a:gs pos="100000">
                      <a:srgbClr val="797A7D"/>
                    </a:gs>
                  </a:gsLst>
                  <a:lin ang="5400000" scaled="0"/>
                </a:gradFill>
              </a:rPr>
              <a:t>cita</a:t>
            </a:r>
            <a:endParaRPr lang="en-US" sz="2040" dirty="0">
              <a:gradFill>
                <a:gsLst>
                  <a:gs pos="1250">
                    <a:srgbClr val="797A7D"/>
                  </a:gs>
                  <a:gs pos="100000">
                    <a:srgbClr val="797A7D"/>
                  </a:gs>
                </a:gsLst>
                <a:lin ang="5400000" scaled="0"/>
              </a:gradFill>
            </a:endParaRPr>
          </a:p>
        </p:txBody>
      </p:sp>
    </p:spTree>
    <p:extLst>
      <p:ext uri="{BB962C8B-B14F-4D97-AF65-F5344CB8AC3E}">
        <p14:creationId xmlns:p14="http://schemas.microsoft.com/office/powerpoint/2010/main" val="34659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582" y="318779"/>
            <a:ext cx="7871488" cy="607450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42052" y="321076"/>
            <a:ext cx="6440087" cy="6440087"/>
          </a:xfrm>
          <a:prstGeom prst="rect">
            <a:avLst/>
          </a:prstGeom>
          <a:ln>
            <a:noFill/>
          </a:ln>
          <a:effectLst>
            <a:outerShdw blurRad="50800" dist="38100" dir="5400000" algn="tl" rotWithShape="0">
              <a:srgbClr val="333333">
                <a:alpha val="40000"/>
              </a:srgbClr>
            </a:outerShdw>
          </a:effec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44" y="1259884"/>
            <a:ext cx="7345597" cy="5509196"/>
          </a:xfrm>
          <a:prstGeom prst="rect">
            <a:avLst/>
          </a:prstGeom>
          <a:ln>
            <a:noFill/>
          </a:ln>
          <a:effectLst>
            <a:outerShdw blurRad="50800" dist="38100" dir="5400000" algn="tl" rotWithShape="0">
              <a:srgbClr val="333333">
                <a:alpha val="40000"/>
              </a:srgb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764972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Introducción</a:t>
            </a:r>
            <a:r>
              <a:rPr lang="en-US" dirty="0" smtClean="0"/>
              <a:t> a las Apps para Office</a:t>
            </a:r>
            <a:endParaRPr lang="en-US" dirty="0"/>
          </a:p>
        </p:txBody>
      </p:sp>
      <p:sp>
        <p:nvSpPr>
          <p:cNvPr id="6" name="Subtitle 4"/>
          <p:cNvSpPr txBox="1">
            <a:spLocks/>
          </p:cNvSpPr>
          <p:nvPr/>
        </p:nvSpPr>
        <p:spPr>
          <a:xfrm>
            <a:off x="543079" y="4830051"/>
            <a:ext cx="7795851" cy="1916182"/>
          </a:xfrm>
          <a:prstGeom prst="rect">
            <a:avLst/>
          </a:prstGeom>
        </p:spPr>
        <p:txBody>
          <a:bodyPr>
            <a:noAutofit/>
          </a:bodyPr>
          <a:lstStyle>
            <a:lvl1pPr marL="0" indent="0" algn="l" defTabSz="932559" rtl="0" eaLnBrk="1" latinLnBrk="0" hangingPunct="1">
              <a:lnSpc>
                <a:spcPct val="90000"/>
              </a:lnSpc>
              <a:spcBef>
                <a:spcPts val="0"/>
              </a:spcBef>
              <a:buClr>
                <a:srgbClr val="00DCFF"/>
              </a:buClr>
              <a:buSzPct val="90000"/>
              <a:buFont typeface="Arial" pitchFamily="34" charset="0"/>
              <a:buNone/>
              <a:defRPr sz="2448" b="1" kern="1200" cap="none" baseline="0">
                <a:solidFill>
                  <a:schemeClr val="bg1">
                    <a:lumMod val="95000"/>
                    <a:alpha val="99000"/>
                  </a:schemeClr>
                </a:solidFill>
                <a:latin typeface="Segoe UI Light" pitchFamily="34" charset="0"/>
                <a:ea typeface="+mn-ea"/>
                <a:cs typeface="+mn-cs"/>
              </a:defRPr>
            </a:lvl1pPr>
            <a:lvl2pPr marL="466280" indent="0" algn="ctr" defTabSz="932559" rtl="0" eaLnBrk="1" latinLnBrk="0" hangingPunct="1">
              <a:lnSpc>
                <a:spcPct val="90000"/>
              </a:lnSpc>
              <a:spcBef>
                <a:spcPct val="20000"/>
              </a:spcBef>
              <a:buClr>
                <a:srgbClr val="00DCFF"/>
              </a:buClr>
              <a:buSzPct val="90000"/>
              <a:buFont typeface="Arial" pitchFamily="34" charset="0"/>
              <a:buNone/>
              <a:defRPr sz="2040" kern="1200">
                <a:solidFill>
                  <a:schemeClr val="tx1">
                    <a:tint val="75000"/>
                  </a:schemeClr>
                </a:solidFill>
                <a:latin typeface="+mn-lt"/>
                <a:ea typeface="+mn-ea"/>
                <a:cs typeface="+mn-cs"/>
              </a:defRPr>
            </a:lvl2pPr>
            <a:lvl3pPr marL="932559" indent="0" algn="ctr" defTabSz="932559" rtl="0" eaLnBrk="1" latinLnBrk="0" hangingPunct="1">
              <a:lnSpc>
                <a:spcPct val="90000"/>
              </a:lnSpc>
              <a:spcBef>
                <a:spcPct val="20000"/>
              </a:spcBef>
              <a:buClr>
                <a:srgbClr val="00DCFF"/>
              </a:buClr>
              <a:buSzPct val="90000"/>
              <a:buFont typeface="Arial" pitchFamily="34" charset="0"/>
              <a:buNone/>
              <a:defRPr sz="1836" kern="1200">
                <a:solidFill>
                  <a:schemeClr val="tx1">
                    <a:tint val="75000"/>
                  </a:schemeClr>
                </a:solidFill>
                <a:latin typeface="+mn-lt"/>
                <a:ea typeface="+mn-ea"/>
                <a:cs typeface="+mn-cs"/>
              </a:defRPr>
            </a:lvl3pPr>
            <a:lvl4pPr marL="1398839" indent="0" algn="ctr" defTabSz="932559" rtl="0" eaLnBrk="1" latinLnBrk="0" hangingPunct="1">
              <a:lnSpc>
                <a:spcPct val="90000"/>
              </a:lnSpc>
              <a:spcBef>
                <a:spcPct val="20000"/>
              </a:spcBef>
              <a:buClr>
                <a:srgbClr val="00DCFF"/>
              </a:buClr>
              <a:buSzPct val="90000"/>
              <a:buFont typeface="Arial" pitchFamily="34" charset="0"/>
              <a:buNone/>
              <a:defRPr sz="1632" kern="1200">
                <a:solidFill>
                  <a:schemeClr val="tx1">
                    <a:tint val="75000"/>
                  </a:schemeClr>
                </a:solidFill>
                <a:latin typeface="+mn-lt"/>
                <a:ea typeface="+mn-ea"/>
                <a:cs typeface="+mn-cs"/>
              </a:defRPr>
            </a:lvl4pPr>
            <a:lvl5pPr marL="1865119" indent="0" algn="ctr" defTabSz="932559" rtl="0" eaLnBrk="1" latinLnBrk="0" hangingPunct="1">
              <a:lnSpc>
                <a:spcPct val="90000"/>
              </a:lnSpc>
              <a:spcBef>
                <a:spcPct val="20000"/>
              </a:spcBef>
              <a:buClr>
                <a:srgbClr val="00DCFF"/>
              </a:buClr>
              <a:buSzPct val="90000"/>
              <a:buFont typeface="Arial" pitchFamily="34" charset="0"/>
              <a:buNone/>
              <a:defRPr sz="1632" kern="1200">
                <a:solidFill>
                  <a:schemeClr val="tx1">
                    <a:tint val="75000"/>
                  </a:schemeClr>
                </a:solidFill>
                <a:latin typeface="+mn-lt"/>
                <a:ea typeface="+mn-ea"/>
                <a:cs typeface="+mn-cs"/>
              </a:defRPr>
            </a:lvl5pPr>
            <a:lvl6pPr marL="2331399"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6pPr>
            <a:lvl7pPr marL="279767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7pPr>
            <a:lvl8pPr marL="326395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8pPr>
            <a:lvl9pPr marL="373023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9pPr>
          </a:lstStyle>
          <a:p>
            <a:r>
              <a:rPr lang="en-US" smtClean="0"/>
              <a:t>Alberto Diaz Martin (@adiazcan)</a:t>
            </a:r>
          </a:p>
          <a:p>
            <a:r>
              <a:rPr lang="en-US" smtClean="0"/>
              <a:t>Principal Team Leader en ENCAMINA</a:t>
            </a:r>
          </a:p>
          <a:p>
            <a:r>
              <a:rPr lang="en-US" smtClean="0"/>
              <a:t>MVP de SharePoint Server</a:t>
            </a: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117" y="4110988"/>
            <a:ext cx="1289369" cy="20415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492" y="5463403"/>
            <a:ext cx="2067258" cy="689086"/>
          </a:xfrm>
          <a:prstGeom prst="rect">
            <a:avLst/>
          </a:prstGeom>
        </p:spPr>
      </p:pic>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82539" y="290548"/>
            <a:ext cx="11601993" cy="777971"/>
          </a:xfrm>
        </p:spPr>
        <p:txBody>
          <a:bodyPr/>
          <a:lstStyle/>
          <a:p>
            <a:r>
              <a:rPr lang="en-US" dirty="0" err="1"/>
              <a:t>Formas</a:t>
            </a:r>
            <a:r>
              <a:rPr lang="en-US" dirty="0"/>
              <a:t> de App for Office</a:t>
            </a:r>
            <a:endParaRPr lang="en-US" dirty="0"/>
          </a:p>
        </p:txBody>
      </p:sp>
      <p:grpSp>
        <p:nvGrpSpPr>
          <p:cNvPr id="2" name="Group 1"/>
          <p:cNvGrpSpPr/>
          <p:nvPr/>
        </p:nvGrpSpPr>
        <p:grpSpPr>
          <a:xfrm>
            <a:off x="327021" y="1211262"/>
            <a:ext cx="4162028" cy="5563611"/>
            <a:chOff x="327020" y="1190966"/>
            <a:chExt cx="4190666" cy="5601892"/>
          </a:xfrm>
        </p:grpSpPr>
        <p:sp>
          <p:nvSpPr>
            <p:cNvPr id="32" name="Rectangle 31"/>
            <p:cNvSpPr/>
            <p:nvPr/>
          </p:nvSpPr>
          <p:spPr>
            <a:xfrm>
              <a:off x="327020" y="1190966"/>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102654"/>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5014343"/>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grpSp>
          <p:nvGrpSpPr>
            <p:cNvPr id="38" name="Group 37"/>
            <p:cNvGrpSpPr/>
            <p:nvPr/>
          </p:nvGrpSpPr>
          <p:grpSpPr>
            <a:xfrm>
              <a:off x="1791155" y="3496023"/>
              <a:ext cx="1262392" cy="991778"/>
              <a:chOff x="2706656" y="3571890"/>
              <a:chExt cx="1237752" cy="972420"/>
            </a:xfrm>
          </p:grpSpPr>
          <p:sp>
            <p:nvSpPr>
              <p:cNvPr id="39" name="Rectangle 38"/>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5"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47" name="Group 46"/>
            <p:cNvGrpSpPr/>
            <p:nvPr/>
          </p:nvGrpSpPr>
          <p:grpSpPr>
            <a:xfrm>
              <a:off x="1777433" y="5443373"/>
              <a:ext cx="1289836" cy="920456"/>
              <a:chOff x="1748615" y="4667651"/>
              <a:chExt cx="1432740" cy="902854"/>
            </a:xfrm>
          </p:grpSpPr>
          <p:grpSp>
            <p:nvGrpSpPr>
              <p:cNvPr id="57" name="Group 56"/>
              <p:cNvGrpSpPr/>
              <p:nvPr/>
            </p:nvGrpSpPr>
            <p:grpSpPr>
              <a:xfrm>
                <a:off x="1748615" y="4667651"/>
                <a:ext cx="1432740" cy="902854"/>
                <a:chOff x="1748615" y="4667651"/>
                <a:chExt cx="1432740" cy="902854"/>
              </a:xfrm>
            </p:grpSpPr>
            <p:sp>
              <p:nvSpPr>
                <p:cNvPr id="68" name="Rectangle 67"/>
                <p:cNvSpPr/>
                <p:nvPr/>
              </p:nvSpPr>
              <p:spPr>
                <a:xfrm>
                  <a:off x="1748615" y="4667651"/>
                  <a:ext cx="143274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9" name="Rectangle 68"/>
                <p:cNvSpPr/>
                <p:nvPr/>
              </p:nvSpPr>
              <p:spPr>
                <a:xfrm>
                  <a:off x="2211795" y="4667651"/>
                  <a:ext cx="96956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0" name="Rectangle 69"/>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1" name="Straight Connector 70"/>
                <p:cNvCxnSpPr/>
                <p:nvPr/>
              </p:nvCxnSpPr>
              <p:spPr>
                <a:xfrm>
                  <a:off x="2357741" y="51088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2" name="Straight Connector 71"/>
                <p:cNvCxnSpPr/>
                <p:nvPr/>
              </p:nvCxnSpPr>
              <p:spPr>
                <a:xfrm>
                  <a:off x="2367266" y="52612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3" name="Straight Connector 72"/>
                <p:cNvCxnSpPr/>
                <p:nvPr/>
              </p:nvCxnSpPr>
              <p:spPr>
                <a:xfrm>
                  <a:off x="2367266" y="54136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cxnSp>
            <p:nvCxnSpPr>
              <p:cNvPr id="61" name="Straight Connector 60"/>
              <p:cNvCxnSpPr/>
              <p:nvPr/>
            </p:nvCxnSpPr>
            <p:spPr>
              <a:xfrm>
                <a:off x="1835151" y="4926104"/>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2" name="Straight Connector 61"/>
              <p:cNvCxnSpPr/>
              <p:nvPr/>
            </p:nvCxnSpPr>
            <p:spPr>
              <a:xfrm>
                <a:off x="1835151" y="507733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6" name="Straight Connector 65"/>
              <p:cNvCxnSpPr/>
              <p:nvPr/>
            </p:nvCxnSpPr>
            <p:spPr>
              <a:xfrm>
                <a:off x="1842068" y="52612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7" name="Straight Connector 66"/>
              <p:cNvCxnSpPr/>
              <p:nvPr/>
            </p:nvCxnSpPr>
            <p:spPr>
              <a:xfrm>
                <a:off x="1842068" y="54136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grpSp>
          <p:nvGrpSpPr>
            <p:cNvPr id="74" name="Group 73"/>
            <p:cNvGrpSpPr/>
            <p:nvPr/>
          </p:nvGrpSpPr>
          <p:grpSpPr>
            <a:xfrm>
              <a:off x="1791155" y="1584334"/>
              <a:ext cx="1262392" cy="991778"/>
              <a:chOff x="3315820" y="1859239"/>
              <a:chExt cx="1237752" cy="972420"/>
            </a:xfrm>
          </p:grpSpPr>
          <p:sp>
            <p:nvSpPr>
              <p:cNvPr id="75" name="Rectangle 74"/>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6" name="Rectangle 75"/>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77" name="Rectangle 76"/>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sp>
        <p:nvSpPr>
          <p:cNvPr id="40" name="Text Placeholder 2"/>
          <p:cNvSpPr txBox="1">
            <a:spLocks/>
          </p:cNvSpPr>
          <p:nvPr/>
        </p:nvSpPr>
        <p:spPr>
          <a:xfrm>
            <a:off x="4807721" y="1442577"/>
            <a:ext cx="5461222" cy="1522047"/>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smtClean="0">
                <a:gradFill>
                  <a:gsLst>
                    <a:gs pos="1250">
                      <a:srgbClr val="DC3C00"/>
                    </a:gs>
                    <a:gs pos="100000">
                      <a:srgbClr val="DC3C00"/>
                    </a:gs>
                  </a:gsLst>
                  <a:lin ang="5400000" scaled="0"/>
                </a:gradFill>
                <a:latin typeface="Segoe UI Light"/>
              </a:rPr>
              <a:t>Panel de </a:t>
            </a:r>
            <a:r>
              <a:rPr lang="en-US" sz="4080" dirty="0" err="1" smtClean="0">
                <a:gradFill>
                  <a:gsLst>
                    <a:gs pos="1250">
                      <a:srgbClr val="DC3C00"/>
                    </a:gs>
                    <a:gs pos="100000">
                      <a:srgbClr val="DC3C00"/>
                    </a:gs>
                  </a:gsLst>
                  <a:lin ang="5400000" scaled="0"/>
                </a:gradFill>
                <a:latin typeface="Segoe UI Light"/>
              </a:rPr>
              <a:t>Tareas</a:t>
            </a:r>
            <a:endParaRPr lang="en-US" sz="4080" dirty="0">
              <a:gradFill>
                <a:gsLst>
                  <a:gs pos="1250">
                    <a:srgbClr val="DC3C00"/>
                  </a:gs>
                  <a:gs pos="100000">
                    <a:srgbClr val="DC3C00"/>
                  </a:gs>
                </a:gsLst>
                <a:lin ang="5400000" scaled="0"/>
              </a:gradFill>
              <a:latin typeface="Segoe UI Light"/>
            </a:endParaRP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t>
            </a:r>
            <a:r>
              <a:rPr lang="en-US" sz="2040" dirty="0" err="1" smtClean="0">
                <a:gradFill>
                  <a:gsLst>
                    <a:gs pos="1250">
                      <a:srgbClr val="797A7D"/>
                    </a:gs>
                    <a:gs pos="100000">
                      <a:srgbClr val="797A7D"/>
                    </a:gs>
                  </a:gsLst>
                  <a:lin ang="5400000" scaled="0"/>
                </a:gradFill>
              </a:rPr>
              <a:t>adjunta</a:t>
            </a:r>
            <a:r>
              <a:rPr lang="en-US" sz="2040" dirty="0" smtClean="0">
                <a:gradFill>
                  <a:gsLst>
                    <a:gs pos="1250">
                      <a:srgbClr val="797A7D"/>
                    </a:gs>
                    <a:gs pos="100000">
                      <a:srgbClr val="797A7D"/>
                    </a:gs>
                  </a:gsLst>
                  <a:lin ang="5400000" scaled="0"/>
                </a:gradFill>
              </a:rPr>
              <a:t> al </a:t>
            </a:r>
            <a:r>
              <a:rPr lang="en-US" sz="2040" dirty="0" err="1" smtClean="0">
                <a:gradFill>
                  <a:gsLst>
                    <a:gs pos="1250">
                      <a:srgbClr val="797A7D"/>
                    </a:gs>
                    <a:gs pos="100000">
                      <a:srgbClr val="797A7D"/>
                    </a:gs>
                  </a:gsLst>
                  <a:lin ang="5400000" scaled="0"/>
                </a:gradFill>
              </a:rPr>
              <a:t>documento</a:t>
            </a:r>
            <a:endParaRPr lang="en-US" sz="2040" dirty="0">
              <a:gradFill>
                <a:gsLst>
                  <a:gs pos="1250">
                    <a:srgbClr val="797A7D"/>
                  </a:gs>
                  <a:gs pos="100000">
                    <a:srgbClr val="797A7D"/>
                  </a:gs>
                </a:gsLst>
                <a:lin ang="5400000" scaled="0"/>
              </a:gradFill>
            </a:endParaRPr>
          </a:p>
        </p:txBody>
      </p:sp>
      <p:sp>
        <p:nvSpPr>
          <p:cNvPr id="42" name="Rectangle 35"/>
          <p:cNvSpPr/>
          <p:nvPr/>
        </p:nvSpPr>
        <p:spPr>
          <a:xfrm>
            <a:off x="4807720" y="3337860"/>
            <a:ext cx="6227425" cy="1049060"/>
          </a:xfrm>
          <a:prstGeom prst="rect">
            <a:avLst/>
          </a:prstGeom>
        </p:spPr>
        <p:txBody>
          <a:bodyPr lIns="93214" tIns="46609" rIns="93214" bIns="46609">
            <a:spAutoFit/>
          </a:bodyPr>
          <a:lstStyle/>
          <a:p>
            <a:pPr defTabSz="932468">
              <a:spcBef>
                <a:spcPts val="2447"/>
              </a:spcBef>
            </a:pPr>
            <a:r>
              <a:rPr lang="en-US" sz="4080" dirty="0" err="1" smtClean="0">
                <a:gradFill>
                  <a:gsLst>
                    <a:gs pos="1250">
                      <a:srgbClr val="DC3C00"/>
                    </a:gs>
                    <a:gs pos="100000">
                      <a:srgbClr val="DC3C00"/>
                    </a:gs>
                  </a:gsLst>
                  <a:lin ang="5400000" scaled="0"/>
                </a:gradFill>
                <a:latin typeface="Segoe UI Light"/>
              </a:rPr>
              <a:t>Contenido</a:t>
            </a:r>
            <a:endParaRPr lang="en-US" sz="4080" dirty="0">
              <a:gradFill>
                <a:gsLst>
                  <a:gs pos="1250">
                    <a:srgbClr val="DC3C00"/>
                  </a:gs>
                  <a:gs pos="100000">
                    <a:srgbClr val="DC3C00"/>
                  </a:gs>
                </a:gsLst>
                <a:lin ang="5400000" scaled="0"/>
              </a:gradFill>
              <a:latin typeface="Segoe UI Light"/>
            </a:endParaRPr>
          </a:p>
          <a:p>
            <a:pPr marL="0" lvl="1" defTabSz="932468"/>
            <a:r>
              <a:rPr lang="en-US" sz="2040" dirty="0">
                <a:gradFill>
                  <a:gsLst>
                    <a:gs pos="1250">
                      <a:srgbClr val="797A7D"/>
                    </a:gs>
                    <a:gs pos="100000">
                      <a:srgbClr val="797A7D"/>
                    </a:gs>
                  </a:gsLst>
                  <a:lin ang="5400000" scaled="0"/>
                </a:gradFill>
              </a:rPr>
              <a:t>App </a:t>
            </a:r>
            <a:r>
              <a:rPr lang="en-US" sz="2040" dirty="0" smtClean="0">
                <a:gradFill>
                  <a:gsLst>
                    <a:gs pos="1250">
                      <a:srgbClr val="797A7D"/>
                    </a:gs>
                    <a:gs pos="100000">
                      <a:srgbClr val="797A7D"/>
                    </a:gs>
                  </a:gsLst>
                  <a:lin ang="5400000" scaled="0"/>
                </a:gradFill>
              </a:rPr>
              <a:t>en el </a:t>
            </a:r>
            <a:r>
              <a:rPr lang="en-US" sz="2040" dirty="0" err="1" smtClean="0">
                <a:gradFill>
                  <a:gsLst>
                    <a:gs pos="1250">
                      <a:srgbClr val="797A7D"/>
                    </a:gs>
                    <a:gs pos="100000">
                      <a:srgbClr val="797A7D"/>
                    </a:gs>
                  </a:gsLst>
                  <a:lin ang="5400000" scaled="0"/>
                </a:gradFill>
              </a:rPr>
              <a:t>cuerpo</a:t>
            </a:r>
            <a:r>
              <a:rPr lang="en-US" sz="2040" dirty="0" smtClean="0">
                <a:gradFill>
                  <a:gsLst>
                    <a:gs pos="1250">
                      <a:srgbClr val="797A7D"/>
                    </a:gs>
                    <a:gs pos="100000">
                      <a:srgbClr val="797A7D"/>
                    </a:gs>
                  </a:gsLst>
                  <a:lin ang="5400000" scaled="0"/>
                </a:gradFill>
              </a:rPr>
              <a:t> del </a:t>
            </a:r>
            <a:r>
              <a:rPr lang="en-US" sz="2040" dirty="0" err="1" smtClean="0">
                <a:gradFill>
                  <a:gsLst>
                    <a:gs pos="1250">
                      <a:srgbClr val="797A7D"/>
                    </a:gs>
                    <a:gs pos="100000">
                      <a:srgbClr val="797A7D"/>
                    </a:gs>
                  </a:gsLst>
                  <a:lin ang="5400000" scaled="0"/>
                </a:gradFill>
              </a:rPr>
              <a:t>documento</a:t>
            </a:r>
            <a:endParaRPr lang="en-US" sz="2040" dirty="0">
              <a:gradFill>
                <a:gsLst>
                  <a:gs pos="1250">
                    <a:srgbClr val="797A7D"/>
                  </a:gs>
                  <a:gs pos="100000">
                    <a:srgbClr val="797A7D"/>
                  </a:gs>
                </a:gsLst>
                <a:lin ang="5400000" scaled="0"/>
              </a:gradFill>
            </a:endParaRPr>
          </a:p>
        </p:txBody>
      </p:sp>
      <p:sp>
        <p:nvSpPr>
          <p:cNvPr id="43" name="Rectangle 36"/>
          <p:cNvSpPr/>
          <p:nvPr/>
        </p:nvSpPr>
        <p:spPr>
          <a:xfrm>
            <a:off x="4807720" y="5235542"/>
            <a:ext cx="6227425" cy="1035925"/>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smtClean="0">
                <a:gradFill>
                  <a:gsLst>
                    <a:gs pos="1250">
                      <a:srgbClr val="797A7D"/>
                    </a:gs>
                    <a:gs pos="100000">
                      <a:srgbClr val="797A7D"/>
                    </a:gs>
                  </a:gsLst>
                  <a:lin ang="5400000" scaled="0"/>
                </a:gradFill>
              </a:rPr>
              <a:t>Inline pane en un email o </a:t>
            </a:r>
            <a:r>
              <a:rPr lang="en-US" sz="2040" dirty="0" err="1" smtClean="0">
                <a:gradFill>
                  <a:gsLst>
                    <a:gs pos="1250">
                      <a:srgbClr val="797A7D"/>
                    </a:gs>
                    <a:gs pos="100000">
                      <a:srgbClr val="797A7D"/>
                    </a:gs>
                  </a:gsLst>
                  <a:lin ang="5400000" scaled="0"/>
                </a:gradFill>
              </a:rPr>
              <a:t>cita</a:t>
            </a:r>
            <a:endParaRPr lang="en-US" sz="2040" dirty="0">
              <a:gradFill>
                <a:gsLst>
                  <a:gs pos="1250">
                    <a:srgbClr val="797A7D"/>
                  </a:gs>
                  <a:gs pos="100000">
                    <a:srgbClr val="797A7D"/>
                  </a:gs>
                </a:gsLst>
                <a:lin ang="5400000" scaled="0"/>
              </a:gradFill>
            </a:endParaRPr>
          </a:p>
        </p:txBody>
      </p:sp>
    </p:spTree>
    <p:extLst>
      <p:ext uri="{BB962C8B-B14F-4D97-AF65-F5344CB8AC3E}">
        <p14:creationId xmlns:p14="http://schemas.microsoft.com/office/powerpoint/2010/main" val="125331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268"/>
          <a:stretch/>
        </p:blipFill>
        <p:spPr>
          <a:xfrm>
            <a:off x="329870" y="318779"/>
            <a:ext cx="7460827" cy="5550426"/>
          </a:xfrm>
          <a:prstGeom prst="rect">
            <a:avLst/>
          </a:prstGeom>
          <a:effectLst>
            <a:outerShdw blurRad="50800" dist="38100" dir="5400000" algn="ctr" rotWithShape="0">
              <a:srgbClr val="000000">
                <a:alpha val="40000"/>
              </a:srgbClr>
            </a:outerShdw>
          </a:effectLst>
        </p:spPr>
      </p:pic>
      <p:pic>
        <p:nvPicPr>
          <p:cNvPr id="6" name="Picture 5"/>
          <p:cNvPicPr>
            <a:picLocks noChangeAspect="1"/>
          </p:cNvPicPr>
          <p:nvPr/>
        </p:nvPicPr>
        <p:blipFill>
          <a:blip r:embed="rId4"/>
          <a:stretch>
            <a:fillRect/>
          </a:stretch>
        </p:blipFill>
        <p:spPr>
          <a:xfrm>
            <a:off x="3112391" y="318779"/>
            <a:ext cx="7460827" cy="6280975"/>
          </a:xfrm>
          <a:prstGeom prst="rect">
            <a:avLst/>
          </a:prstGeom>
          <a:ln>
            <a:noFill/>
          </a:ln>
          <a:effectLst>
            <a:outerShdw blurRad="50800" dist="38100" dir="5400000" algn="tl" rotWithShape="0">
              <a:srgbClr val="333333">
                <a:alpha val="40000"/>
              </a:srgbClr>
            </a:outerShdw>
          </a:effectLst>
        </p:spPr>
      </p:pic>
      <p:pic>
        <p:nvPicPr>
          <p:cNvPr id="4" name="Picture 3"/>
          <p:cNvPicPr>
            <a:picLocks noChangeAspect="1"/>
          </p:cNvPicPr>
          <p:nvPr/>
        </p:nvPicPr>
        <p:blipFill>
          <a:blip r:embed="rId5"/>
          <a:stretch>
            <a:fillRect/>
          </a:stretch>
        </p:blipFill>
        <p:spPr>
          <a:xfrm>
            <a:off x="2848617" y="1501608"/>
            <a:ext cx="9326033" cy="5242181"/>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427589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Ejemplos</a:t>
            </a:r>
            <a:r>
              <a:rPr lang="en-US" b="0" dirty="0" smtClean="0"/>
              <a:t> de Apps </a:t>
            </a:r>
            <a:r>
              <a:rPr lang="en-US" b="0" dirty="0"/>
              <a:t>for </a:t>
            </a:r>
            <a:r>
              <a:rPr lang="en-US" b="0" dirty="0" smtClean="0"/>
              <a:t>Office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2013</a:t>
            </a:r>
          </a:p>
        </p:txBody>
      </p:sp>
      <p:pic>
        <p:nvPicPr>
          <p:cNvPr id="5" name="Picture 4"/>
          <p:cNvPicPr>
            <a:picLocks noChangeAspect="1"/>
          </p:cNvPicPr>
          <p:nvPr/>
        </p:nvPicPr>
        <p:blipFill>
          <a:blip r:embed="rId2"/>
          <a:stretch>
            <a:fillRect/>
          </a:stretch>
        </p:blipFill>
        <p:spPr>
          <a:xfrm>
            <a:off x="2196897" y="1236094"/>
            <a:ext cx="8066024" cy="5525069"/>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err="1" smtClean="0"/>
              <a:t>Entorno</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318296466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Construyendo</a:t>
            </a:r>
            <a:r>
              <a:rPr lang="en-US" sz="3200" spc="-102" dirty="0" smtClean="0"/>
              <a:t> </a:t>
            </a:r>
            <a:r>
              <a:rPr lang="en-US" sz="3200" spc="-102" dirty="0" smtClean="0"/>
              <a:t>la </a:t>
            </a:r>
            <a:r>
              <a:rPr lang="en-US" sz="3200" spc="-102" dirty="0" err="1" smtClean="0"/>
              <a:t>primera</a:t>
            </a:r>
            <a:r>
              <a:rPr lang="en-US" sz="3200" spc="-102" dirty="0" smtClean="0"/>
              <a:t> app </a:t>
            </a:r>
            <a:r>
              <a:rPr lang="en-US" sz="3200" spc="-102" dirty="0"/>
              <a:t>for Office</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err="1" smtClean="0"/>
              <a:t>Conclusiones</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err="1" smtClean="0"/>
              <a:t>Implementemos</a:t>
            </a:r>
            <a:r>
              <a:rPr lang="en-US" dirty="0" smtClean="0"/>
              <a:t> </a:t>
            </a:r>
            <a:r>
              <a:rPr lang="en-US" dirty="0" err="1" smtClean="0"/>
              <a:t>nuestras</a:t>
            </a:r>
            <a:r>
              <a:rPr lang="en-US" dirty="0" smtClean="0"/>
              <a:t> </a:t>
            </a:r>
            <a:r>
              <a:rPr lang="en-US" dirty="0" err="1" smtClean="0"/>
              <a:t>soluciones</a:t>
            </a:r>
            <a:r>
              <a:rPr lang="en-US" dirty="0" smtClean="0"/>
              <a:t> de </a:t>
            </a:r>
            <a:r>
              <a:rPr lang="en-US" dirty="0" err="1" smtClean="0"/>
              <a:t>negocio</a:t>
            </a:r>
            <a:r>
              <a:rPr lang="en-US" dirty="0" smtClean="0"/>
              <a:t> en Office 365</a:t>
            </a:r>
          </a:p>
          <a:p>
            <a:pPr marL="0" indent="0">
              <a:spcBef>
                <a:spcPts val="1224"/>
              </a:spcBef>
              <a:buNone/>
            </a:pPr>
            <a:r>
              <a:rPr lang="en-US" dirty="0" err="1" smtClean="0"/>
              <a:t>Aprovechando</a:t>
            </a:r>
            <a:r>
              <a:rPr lang="en-US" dirty="0" smtClean="0"/>
              <a:t> las </a:t>
            </a:r>
            <a:r>
              <a:rPr lang="en-US" dirty="0" err="1" smtClean="0"/>
              <a:t>capacidades</a:t>
            </a:r>
            <a:r>
              <a:rPr lang="en-US" dirty="0" smtClean="0"/>
              <a:t> de la </a:t>
            </a:r>
            <a:r>
              <a:rPr lang="en-US" dirty="0" err="1" smtClean="0"/>
              <a:t>plataforma</a:t>
            </a:r>
            <a:endParaRPr lang="en-US" dirty="0" smtClean="0"/>
          </a:p>
          <a:p>
            <a:pPr marL="0" indent="0">
              <a:spcBef>
                <a:spcPts val="1224"/>
              </a:spcBef>
              <a:buNone/>
            </a:pPr>
            <a:r>
              <a:rPr lang="en-US" dirty="0" err="1" smtClean="0"/>
              <a:t>Usando</a:t>
            </a:r>
            <a:r>
              <a:rPr lang="en-US" dirty="0" smtClean="0"/>
              <a:t> la </a:t>
            </a:r>
            <a:r>
              <a:rPr lang="en-US" dirty="0" err="1" smtClean="0"/>
              <a:t>plataforma</a:t>
            </a:r>
            <a:r>
              <a:rPr lang="en-US" dirty="0" smtClean="0"/>
              <a:t> de </a:t>
            </a:r>
            <a:r>
              <a:rPr lang="en-US" dirty="0" err="1" smtClean="0"/>
              <a:t>desarrollo</a:t>
            </a:r>
            <a:r>
              <a:rPr lang="en-US" dirty="0" smtClean="0"/>
              <a:t> </a:t>
            </a:r>
            <a:r>
              <a:rPr lang="en-US" dirty="0" err="1" smtClean="0"/>
              <a:t>que</a:t>
            </a:r>
            <a:r>
              <a:rPr lang="en-US" dirty="0" smtClean="0"/>
              <a:t> </a:t>
            </a:r>
            <a:r>
              <a:rPr lang="en-US" dirty="0" err="1" smtClean="0"/>
              <a:t>necesites</a:t>
            </a:r>
            <a:endParaRPr lang="en-US" dirty="0" smtClean="0"/>
          </a:p>
        </p:txBody>
      </p:sp>
    </p:spTree>
    <p:extLst>
      <p:ext uri="{BB962C8B-B14F-4D97-AF65-F5344CB8AC3E}">
        <p14:creationId xmlns:p14="http://schemas.microsoft.com/office/powerpoint/2010/main" val="16548949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3125" y="1011687"/>
            <a:ext cx="2330240" cy="4971181"/>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useBgFill="1">
        <p:nvSpPr>
          <p:cNvPr id="4" name="TopMask"/>
          <p:cNvSpPr/>
          <p:nvPr/>
        </p:nvSpPr>
        <p:spPr bwMode="auto">
          <a:xfrm>
            <a:off x="4897771" y="1910"/>
            <a:ext cx="2640939" cy="2330241"/>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useBgFill="1">
        <p:nvSpPr>
          <p:cNvPr id="5" name="Bottom Mask"/>
          <p:cNvSpPr/>
          <p:nvPr/>
        </p:nvSpPr>
        <p:spPr bwMode="auto">
          <a:xfrm>
            <a:off x="4897771" y="4662384"/>
            <a:ext cx="2640939" cy="19590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p:nvSpPr>
          <p:cNvPr id="50" name="Rectangle 49"/>
          <p:cNvSpPr/>
          <p:nvPr/>
        </p:nvSpPr>
        <p:spPr bwMode="auto">
          <a:xfrm>
            <a:off x="2517854"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51" name="Rectangle 50"/>
          <p:cNvSpPr/>
          <p:nvPr/>
        </p:nvSpPr>
        <p:spPr bwMode="auto">
          <a:xfrm>
            <a:off x="7591035"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49" name="Rectangle 48"/>
          <p:cNvSpPr/>
          <p:nvPr/>
        </p:nvSpPr>
        <p:spPr bwMode="auto">
          <a:xfrm>
            <a:off x="5053125" y="2332147"/>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61" name="Freeform 73"/>
          <p:cNvSpPr>
            <a:spLocks noEditPoints="1"/>
          </p:cNvSpPr>
          <p:nvPr/>
        </p:nvSpPr>
        <p:spPr bwMode="auto">
          <a:xfrm>
            <a:off x="8344778" y="3072004"/>
            <a:ext cx="825105" cy="939137"/>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3121" tIns="46559" rIns="93121" bIns="46559" numCol="1" anchor="t" anchorCtr="0" compatLnSpc="1">
            <a:prstTxWarp prst="textNoShape">
              <a:avLst/>
            </a:prstTxWarp>
          </a:bodyPr>
          <a:lstStyle/>
          <a:p>
            <a:pPr marL="0" marR="0" lvl="0" indent="0" algn="l" defTabSz="931953"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292929"/>
              </a:solidFill>
              <a:effectLst/>
              <a:uLnTx/>
              <a:uFillTx/>
              <a:latin typeface="Segoe Pro" pitchFamily="34" charset="0"/>
              <a:ea typeface="+mn-ea"/>
              <a:cs typeface="+mn-cs"/>
            </a:endParaRPr>
          </a:p>
        </p:txBody>
      </p:sp>
      <p:sp>
        <p:nvSpPr>
          <p:cNvPr id="35" name="Office Logo"/>
          <p:cNvSpPr>
            <a:spLocks/>
          </p:cNvSpPr>
          <p:nvPr/>
        </p:nvSpPr>
        <p:spPr bwMode="auto">
          <a:xfrm>
            <a:off x="5601836" y="2786734"/>
            <a:ext cx="1213214" cy="1450456"/>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3209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bwMode="auto">
          <a:xfrm>
            <a:off x="5887" y="1908"/>
            <a:ext cx="12424710" cy="6990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59" tIns="46559" rIns="46559" bIns="46559" numCol="1" spcCol="0" rtlCol="0" fromWordArt="0" anchor="ctr" anchorCtr="0" forceAA="0" compatLnSpc="1">
            <a:prstTxWarp prst="textNoShape">
              <a:avLst/>
            </a:prstTxWarp>
            <a:noAutofit/>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17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Segoe UI" pitchFamily="34" charset="0"/>
              <a:cs typeface="Segoe UI" pitchFamily="34" charset="0"/>
            </a:endParaRPr>
          </a:p>
        </p:txBody>
      </p:sp>
      <p:sp>
        <p:nvSpPr>
          <p:cNvPr id="89" name="innovation"/>
          <p:cNvSpPr>
            <a:spLocks noGrp="1"/>
          </p:cNvSpPr>
          <p:nvPr/>
        </p:nvSpPr>
        <p:spPr>
          <a:xfrm>
            <a:off x="3566571" y="1206569"/>
            <a:ext cx="1929631"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Dev.</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90" name="differentiation"/>
          <p:cNvSpPr>
            <a:spLocks noGrp="1"/>
          </p:cNvSpPr>
          <p:nvPr/>
        </p:nvSpPr>
        <p:spPr>
          <a:xfrm>
            <a:off x="6700043" y="1206569"/>
            <a:ext cx="2457828"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ctr" defTabSz="931920" rtl="0" eaLnBrk="1" fontAlgn="auto" latinLnBrk="0" hangingPunct="1">
              <a:lnSpc>
                <a:spcPct val="90000"/>
              </a:lnSpc>
              <a:spcBef>
                <a:spcPct val="0"/>
              </a:spcBef>
              <a:spcAft>
                <a:spcPts val="600"/>
              </a:spcAft>
              <a:buClrTx/>
              <a:buSzTx/>
              <a:buFontTx/>
              <a:buNone/>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.com</a:t>
            </a:r>
          </a:p>
        </p:txBody>
      </p:sp>
      <p:sp>
        <p:nvSpPr>
          <p:cNvPr id="44" name="and"/>
          <p:cNvSpPr>
            <a:spLocks noGrp="1"/>
          </p:cNvSpPr>
          <p:nvPr/>
        </p:nvSpPr>
        <p:spPr>
          <a:xfrm>
            <a:off x="5063091" y="1206569"/>
            <a:ext cx="2458444"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Office</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36" name="Globe"/>
          <p:cNvSpPr>
            <a:spLocks noEditPoints="1"/>
          </p:cNvSpPr>
          <p:nvPr/>
        </p:nvSpPr>
        <p:spPr bwMode="auto">
          <a:xfrm>
            <a:off x="3220394" y="3090149"/>
            <a:ext cx="916611" cy="916980"/>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13553" rtl="0" eaLnBrk="1" fontAlgn="auto" latinLnBrk="0" hangingPunct="1">
              <a:lnSpc>
                <a:spcPct val="100000"/>
              </a:lnSpc>
              <a:spcBef>
                <a:spcPts val="0"/>
              </a:spcBef>
              <a:spcAft>
                <a:spcPts val="0"/>
              </a:spcAft>
              <a:buClrTx/>
              <a:buSzTx/>
              <a:buFontTx/>
              <a:buNone/>
              <a:tabLst/>
              <a:defRPr/>
            </a:pPr>
            <a:endParaRPr kumimoji="0" lang="en-US" sz="1698"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TextBox 36"/>
          <p:cNvSpPr txBox="1"/>
          <p:nvPr/>
        </p:nvSpPr>
        <p:spPr>
          <a:xfrm>
            <a:off x="3312669" y="4870302"/>
            <a:ext cx="6179534" cy="627406"/>
          </a:xfrm>
          <a:prstGeom prst="rect">
            <a:avLst/>
          </a:prstGeom>
          <a:noFill/>
        </p:spPr>
        <p:txBody>
          <a:bodyPr wrap="square" lIns="182753" tIns="146204" rIns="182753" bIns="146204" rtlCol="0">
            <a:spAutoFit/>
          </a:bodyPr>
          <a:lstStyle/>
          <a:p>
            <a:pPr marL="0" marR="0" lvl="0" indent="0" algn="l" defTabSz="932098" rtl="0" eaLnBrk="1" fontAlgn="auto" latinLnBrk="0" hangingPunct="1">
              <a:lnSpc>
                <a:spcPct val="90000"/>
              </a:lnSpc>
              <a:spcBef>
                <a:spcPts val="0"/>
              </a:spcBef>
              <a:spcAft>
                <a:spcPts val="600"/>
              </a:spcAft>
              <a:buClrTx/>
              <a:buSzTx/>
              <a:buFontTx/>
              <a:buNone/>
              <a:tabLst/>
              <a:defRPr/>
            </a:pPr>
            <a:r>
              <a:rPr kumimoji="0" lang="en-US" sz="239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One stop shop for Office Developer Platform</a:t>
            </a:r>
          </a:p>
        </p:txBody>
      </p:sp>
      <p:grpSp>
        <p:nvGrpSpPr>
          <p:cNvPr id="38" name="Group 37"/>
          <p:cNvGrpSpPr/>
          <p:nvPr/>
        </p:nvGrpSpPr>
        <p:grpSpPr>
          <a:xfrm>
            <a:off x="5003" y="-92280"/>
            <a:ext cx="12426473" cy="7399542"/>
            <a:chOff x="0" y="-93725"/>
            <a:chExt cx="12436475" cy="7402520"/>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8" y="-93725"/>
              <a:ext cx="11115965" cy="7402520"/>
            </a:xfrm>
            <a:prstGeom prst="rect">
              <a:avLst/>
            </a:prstGeom>
          </p:spPr>
        </p:pic>
      </p:grpSp>
    </p:spTree>
    <p:extLst>
      <p:ext uri="{BB962C8B-B14F-4D97-AF65-F5344CB8AC3E}">
        <p14:creationId xmlns:p14="http://schemas.microsoft.com/office/powerpoint/2010/main" val="25309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67363E-6 L 0 0.33295 " pathEditMode="relative" rAng="0" ptsTypes="AA">
                                      <p:cBhvr>
                                        <p:cTn id="130" dur="600" fill="hold"/>
                                        <p:tgtEl>
                                          <p:spTgt spid="5"/>
                                        </p:tgtEl>
                                        <p:attrNameLst>
                                          <p:attrName>ppt_x</p:attrName>
                                          <p:attrName>ppt_y</p:attrName>
                                        </p:attrNameLst>
                                      </p:cBhvr>
                                      <p:rCtr x="0" y="16636"/>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09 0 L 0 0 " pathEditMode="relative" rAng="0" ptsTypes="AA">
                                      <p:cBhvr>
                                        <p:cTn id="180" dur="1000" fill="hold"/>
                                        <p:tgtEl>
                                          <p:spTgt spid="38"/>
                                        </p:tgtEl>
                                        <p:attrNameLst>
                                          <p:attrName>ppt_x</p:attrName>
                                          <p:attrName>ppt_y</p:attrName>
                                        </p:attrNameLst>
                                      </p:cBhvr>
                                      <p:rCtr x="1198"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32890" y="1212861"/>
            <a:ext cx="2113927" cy="2114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Oval 17"/>
          <p:cNvSpPr/>
          <p:nvPr/>
        </p:nvSpPr>
        <p:spPr bwMode="gray">
          <a:xfrm>
            <a:off x="1498382" y="1578500"/>
            <a:ext cx="1382943" cy="138350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42205" y="1887592"/>
            <a:ext cx="1084407" cy="67606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5247" y="3475732"/>
            <a:ext cx="4155860" cy="15128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6335" y="3111946"/>
            <a:ext cx="3633295" cy="100840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6332" y="2276270"/>
            <a:ext cx="4115616" cy="1779138"/>
          </a:xfrm>
          <a:prstGeom prst="rect">
            <a:avLst/>
          </a:prstGeom>
        </p:spPr>
      </p:pic>
      <p:sp>
        <p:nvSpPr>
          <p:cNvPr id="23" name="TextBox 22"/>
          <p:cNvSpPr txBox="1"/>
          <p:nvPr/>
        </p:nvSpPr>
        <p:spPr>
          <a:xfrm>
            <a:off x="5151703" y="1003772"/>
            <a:ext cx="7076939" cy="1149455"/>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Explore our </a:t>
            </a: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developer center</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52351"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http://dev.office.com</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3" name="TextBox 2"/>
          <p:cNvSpPr txBox="1"/>
          <p:nvPr/>
        </p:nvSpPr>
        <p:spPr>
          <a:xfrm>
            <a:off x="5151703" y="152683"/>
            <a:ext cx="4198048" cy="1001456"/>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Calls to action</a:t>
            </a:r>
          </a:p>
        </p:txBody>
      </p:sp>
      <p:sp>
        <p:nvSpPr>
          <p:cNvPr id="14" name="TextBox 13"/>
          <p:cNvSpPr txBox="1"/>
          <p:nvPr/>
        </p:nvSpPr>
        <p:spPr>
          <a:xfrm>
            <a:off x="5151702" y="4983902"/>
            <a:ext cx="7076939" cy="1260422"/>
          </a:xfrm>
          <a:prstGeom prst="rect">
            <a:avLst/>
          </a:prstGeom>
          <a:noFill/>
        </p:spPr>
        <p:txBody>
          <a:bodyPr wrap="square" lIns="182729" tIns="146182" rIns="182729" bIns="149175" rtlCol="0" anchor="t">
            <a:noAutofit/>
          </a:bodyPr>
          <a:lstStyle/>
          <a:p>
            <a:pPr marL="0" marR="0" lvl="0" indent="0" algn="l" defTabSz="577482" rtl="0" eaLnBrk="1" fontAlgn="auto" latinLnBrk="0" hangingPunct="1">
              <a:lnSpc>
                <a:spcPct val="100000"/>
              </a:lnSpc>
              <a:spcBef>
                <a:spcPts val="1998"/>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Give feedback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Drive our roadmap http://aka.ms/OfficeDevFeedback</a:t>
            </a:r>
            <a:endPar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151702" y="3824617"/>
            <a:ext cx="7076939" cy="1260422"/>
          </a:xfrm>
          <a:prstGeom prst="rect">
            <a:avLst/>
          </a:prstGeom>
          <a:noFill/>
        </p:spPr>
        <p:txBody>
          <a:bodyPr wrap="square" lIns="182729" tIns="146182" rIns="182729" bIns="149175" rtlCol="0" anchor="t">
            <a:noAutofit/>
          </a:bodyPr>
          <a:lstStyle/>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Get answers</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http://aka.ms/AskSharePoint</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http://aka.ms/AskOffice</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9" name="TextBox 18"/>
          <p:cNvSpPr txBox="1"/>
          <p:nvPr/>
        </p:nvSpPr>
        <p:spPr>
          <a:xfrm>
            <a:off x="5151702" y="2917761"/>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Play with our code samples</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://dev.office.com/code-samples</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grpSp>
        <p:nvGrpSpPr>
          <p:cNvPr id="28" name="Group 27"/>
          <p:cNvGrpSpPr/>
          <p:nvPr/>
        </p:nvGrpSpPr>
        <p:grpSpPr>
          <a:xfrm>
            <a:off x="663261" y="4170870"/>
            <a:ext cx="3949710" cy="2167999"/>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6" name="TextBox 25"/>
          <p:cNvSpPr txBox="1"/>
          <p:nvPr/>
        </p:nvSpPr>
        <p:spPr>
          <a:xfrm>
            <a:off x="5151702" y="1944142"/>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Jumpstart into our training</a:t>
            </a: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://dev.office.com/training</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3210876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2 2.38765E-6 L -8.88435E-7 2.38765E-6 " pathEditMode="relative" rAng="0" ptsTypes="AA">
                                      <p:cBhvr>
                                        <p:cTn id="58" dur="1000" fill="hold"/>
                                        <p:tgtEl>
                                          <p:spTgt spid="2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751937" y="-1"/>
            <a:ext cx="6682038" cy="69945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396452" y="1571270"/>
            <a:ext cx="3846004" cy="1585376"/>
          </a:xfrm>
          <a:prstGeom prst="rect">
            <a:avLst/>
          </a:prstGeom>
        </p:spPr>
      </p:pic>
      <p:sp>
        <p:nvSpPr>
          <p:cNvPr id="5" name="Title 4"/>
          <p:cNvSpPr>
            <a:spLocks noGrp="1"/>
          </p:cNvSpPr>
          <p:nvPr>
            <p:ph type="title"/>
          </p:nvPr>
        </p:nvSpPr>
        <p:spPr/>
        <p:txBody>
          <a:bodyPr/>
          <a:lstStyle/>
          <a:p>
            <a:r>
              <a:rPr lang="en-US" dirty="0" smtClean="0"/>
              <a:t>Agenda </a:t>
            </a:r>
            <a:br>
              <a:rPr lang="en-US" dirty="0" smtClean="0"/>
            </a:br>
            <a:endParaRPr lang="en-US" dirty="0"/>
          </a:p>
        </p:txBody>
      </p:sp>
      <p:sp>
        <p:nvSpPr>
          <p:cNvPr id="2" name="Text Placeholder 1"/>
          <p:cNvSpPr>
            <a:spLocks noGrp="1"/>
          </p:cNvSpPr>
          <p:nvPr>
            <p:ph type="body" sz="quarter" idx="10"/>
          </p:nvPr>
        </p:nvSpPr>
        <p:spPr/>
        <p:txBody>
          <a:bodyPr/>
          <a:lstStyle/>
          <a:p>
            <a:pPr marL="0" indent="0">
              <a:buNone/>
            </a:pPr>
            <a:r>
              <a:rPr lang="en-US" sz="3672" spc="-71" dirty="0">
                <a:solidFill>
                  <a:schemeClr val="bg1">
                    <a:lumMod val="50000"/>
                  </a:schemeClr>
                </a:solidFill>
                <a:latin typeface="Segoe UI Light" panose="020B0502040204020203" pitchFamily="34" charset="0"/>
                <a:cs typeface="Segoe UI Light" panose="020B0502040204020203" pitchFamily="34" charset="0"/>
              </a:rPr>
              <a:t>Intro </a:t>
            </a: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al </a:t>
            </a:r>
            <a:r>
              <a:rPr lang="en-US" sz="3672" spc="-71" dirty="0" err="1" smtClean="0">
                <a:solidFill>
                  <a:schemeClr val="bg1">
                    <a:lumMod val="50000"/>
                  </a:schemeClr>
                </a:solidFill>
                <a:latin typeface="Segoe UI Light" panose="020B0502040204020203" pitchFamily="34" charset="0"/>
                <a:cs typeface="Segoe UI Light" panose="020B0502040204020203" pitchFamily="34" charset="0"/>
              </a:rPr>
              <a:t>modelo</a:t>
            </a: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 de app</a:t>
            </a:r>
            <a:endParaRPr lang="en-US" sz="3672" spc="-71" dirty="0">
              <a:solidFill>
                <a:schemeClr val="bg1">
                  <a:lumMod val="50000"/>
                </a:schemeClr>
              </a:solidFill>
              <a:latin typeface="Segoe UI Light" panose="020B0502040204020203" pitchFamily="34" charset="0"/>
              <a:cs typeface="Segoe UI Light" panose="020B0502040204020203" pitchFamily="34" charset="0"/>
            </a:endParaRPr>
          </a:p>
          <a:p>
            <a:pPr marL="0" indent="0">
              <a:buNone/>
            </a:pPr>
            <a:r>
              <a:rPr lang="en-US" sz="3672" spc="-71" dirty="0">
                <a:solidFill>
                  <a:schemeClr val="bg1">
                    <a:lumMod val="50000"/>
                  </a:schemeClr>
                </a:solidFill>
                <a:latin typeface="Segoe UI Light" panose="020B0502040204020203" pitchFamily="34" charset="0"/>
                <a:cs typeface="Segoe UI Light" panose="020B0502040204020203" pitchFamily="34" charset="0"/>
              </a:rPr>
              <a:t>Apps for </a:t>
            </a: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Office</a:t>
            </a:r>
            <a:endParaRPr lang="en-US" sz="3672" spc="-71" dirty="0">
              <a:solidFill>
                <a:schemeClr val="bg1">
                  <a:lumMod val="50000"/>
                </a:schemeClr>
              </a:solidFill>
              <a:latin typeface="Segoe UI Light" panose="020B0502040204020203" pitchFamily="34" charset="0"/>
              <a:cs typeface="Segoe UI Light" panose="020B0502040204020203" pitchFamily="34" charset="0"/>
            </a:endParaRPr>
          </a:p>
          <a:p>
            <a:pPr marL="0" indent="0">
              <a:buNone/>
            </a:pP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72" spc="-71"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7" name="Picture 6"/>
          <p:cNvPicPr>
            <a:picLocks noChangeAspect="1"/>
          </p:cNvPicPr>
          <p:nvPr/>
        </p:nvPicPr>
        <p:blipFill>
          <a:blip r:embed="rId4"/>
          <a:stretch>
            <a:fillRect/>
          </a:stretch>
        </p:blipFill>
        <p:spPr>
          <a:xfrm>
            <a:off x="7636057" y="5355159"/>
            <a:ext cx="2560699" cy="724162"/>
          </a:xfrm>
          <a:prstGeom prst="rect">
            <a:avLst/>
          </a:prstGeom>
        </p:spPr>
      </p:pic>
      <p:pic>
        <p:nvPicPr>
          <p:cNvPr id="8" name="Picture 7"/>
          <p:cNvPicPr>
            <a:picLocks noChangeAspect="1"/>
          </p:cNvPicPr>
          <p:nvPr/>
        </p:nvPicPr>
        <p:blipFill>
          <a:blip r:embed="rId5"/>
          <a:stretch>
            <a:fillRect/>
          </a:stretch>
        </p:blipFill>
        <p:spPr>
          <a:xfrm>
            <a:off x="6288249" y="3053579"/>
            <a:ext cx="828443" cy="2006506"/>
          </a:xfrm>
          <a:prstGeom prst="rect">
            <a:avLst/>
          </a:prstGeom>
        </p:spPr>
      </p:pic>
      <p:pic>
        <p:nvPicPr>
          <p:cNvPr id="9" name="Picture 8"/>
          <p:cNvPicPr>
            <a:picLocks noChangeAspect="1"/>
          </p:cNvPicPr>
          <p:nvPr/>
        </p:nvPicPr>
        <p:blipFill>
          <a:blip r:embed="rId6"/>
          <a:stretch>
            <a:fillRect/>
          </a:stretch>
        </p:blipFill>
        <p:spPr>
          <a:xfrm>
            <a:off x="7482071" y="2953508"/>
            <a:ext cx="2714684" cy="2168627"/>
          </a:xfrm>
          <a:prstGeom prst="rect">
            <a:avLst/>
          </a:prstGeom>
        </p:spPr>
      </p:pic>
      <p:pic>
        <p:nvPicPr>
          <p:cNvPr id="10" name="Picture 9"/>
          <p:cNvPicPr>
            <a:picLocks noChangeAspect="1"/>
          </p:cNvPicPr>
          <p:nvPr/>
        </p:nvPicPr>
        <p:blipFill>
          <a:blip r:embed="rId7"/>
          <a:stretch>
            <a:fillRect/>
          </a:stretch>
        </p:blipFill>
        <p:spPr>
          <a:xfrm>
            <a:off x="10987923" y="3959658"/>
            <a:ext cx="970944" cy="1113952"/>
          </a:xfrm>
          <a:prstGeom prst="rect">
            <a:avLst/>
          </a:prstGeom>
        </p:spPr>
      </p:pic>
      <p:pic>
        <p:nvPicPr>
          <p:cNvPr id="11" name="Picture 10"/>
          <p:cNvPicPr>
            <a:picLocks noChangeAspect="1"/>
          </p:cNvPicPr>
          <p:nvPr/>
        </p:nvPicPr>
        <p:blipFill>
          <a:blip r:embed="rId8"/>
          <a:stretch>
            <a:fillRect/>
          </a:stretch>
        </p:blipFill>
        <p:spPr>
          <a:xfrm>
            <a:off x="9783651" y="4817057"/>
            <a:ext cx="839733" cy="279911"/>
          </a:xfrm>
          <a:prstGeom prst="rect">
            <a:avLst/>
          </a:prstGeom>
        </p:spPr>
      </p:pic>
      <p:pic>
        <p:nvPicPr>
          <p:cNvPr id="13" name="Picture 12"/>
          <p:cNvPicPr>
            <a:picLocks noChangeAspect="1"/>
          </p:cNvPicPr>
          <p:nvPr/>
        </p:nvPicPr>
        <p:blipFill>
          <a:blip r:embed="rId9"/>
          <a:stretch>
            <a:fillRect/>
          </a:stretch>
        </p:blipFill>
        <p:spPr>
          <a:xfrm>
            <a:off x="7482071" y="6286992"/>
            <a:ext cx="2321272" cy="297187"/>
          </a:xfrm>
          <a:prstGeom prst="rect">
            <a:avLst/>
          </a:prstGeom>
        </p:spPr>
      </p:pic>
      <p:pic>
        <p:nvPicPr>
          <p:cNvPr id="14" name="Picture 13"/>
          <p:cNvPicPr>
            <a:picLocks noChangeAspect="1"/>
          </p:cNvPicPr>
          <p:nvPr/>
        </p:nvPicPr>
        <p:blipFill>
          <a:blip r:embed="rId4"/>
          <a:stretch>
            <a:fillRect/>
          </a:stretch>
        </p:blipFill>
        <p:spPr>
          <a:xfrm>
            <a:off x="7543945" y="5355159"/>
            <a:ext cx="2590936" cy="732714"/>
          </a:xfrm>
          <a:prstGeom prst="rect">
            <a:avLst/>
          </a:prstGeom>
        </p:spPr>
      </p:pic>
      <p:grpSp>
        <p:nvGrpSpPr>
          <p:cNvPr id="20" name="Group 4"/>
          <p:cNvGrpSpPr>
            <a:grpSpLocks noChangeAspect="1"/>
          </p:cNvGrpSpPr>
          <p:nvPr/>
        </p:nvGrpSpPr>
        <p:grpSpPr bwMode="auto">
          <a:xfrm>
            <a:off x="6511816" y="1372151"/>
            <a:ext cx="1884636" cy="1021653"/>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 name="Group 8"/>
          <p:cNvGrpSpPr>
            <a:grpSpLocks noChangeAspect="1"/>
          </p:cNvGrpSpPr>
          <p:nvPr/>
        </p:nvGrpSpPr>
        <p:grpSpPr bwMode="auto">
          <a:xfrm>
            <a:off x="8143838" y="259611"/>
            <a:ext cx="2252173" cy="1274234"/>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6" name="Group 12"/>
          <p:cNvGrpSpPr>
            <a:grpSpLocks noChangeAspect="1"/>
          </p:cNvGrpSpPr>
          <p:nvPr/>
        </p:nvGrpSpPr>
        <p:grpSpPr bwMode="auto">
          <a:xfrm>
            <a:off x="10432763" y="5310658"/>
            <a:ext cx="909936" cy="782027"/>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12916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23037" y="330827"/>
            <a:ext cx="6319514" cy="5376911"/>
          </a:xfrm>
          <a:prstGeom prst="rect">
            <a:avLst/>
          </a:prstGeom>
          <a:noFill/>
        </p:spPr>
        <p:txBody>
          <a:bodyPr wrap="square" lIns="182753" tIns="146204" rIns="182753" bIns="146204" rtlCol="0">
            <a:spAutoFit/>
          </a:bodyPr>
          <a:lstStyle/>
          <a:p>
            <a:pPr marL="0" marR="0" lvl="1" indent="0" algn="l" defTabSz="577482" rtl="0" eaLnBrk="1" fontAlgn="auto" latinLnBrk="0" hangingPunct="1">
              <a:lnSpc>
                <a:spcPct val="90000"/>
              </a:lnSpc>
              <a:spcBef>
                <a:spcPts val="600"/>
              </a:spcBef>
              <a:spcAft>
                <a:spcPts val="100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Transform your code</a:t>
            </a: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a:r>
            <a:b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Providing </a:t>
            </a: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Model Patterns for common </a:t>
            </a:r>
            <a:b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Full Trust Code scenarios</a:t>
            </a:r>
            <a:endParaRPr kumimoji="0" lang="en-US" sz="2398"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60</a:t>
            </a: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Visual Studio projects</a:t>
            </a:r>
            <a:b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319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Common scenarios</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Branding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Site provisioning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Remote event receivers </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Large file support</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Taxonomy driven navigation</a:t>
            </a:r>
          </a:p>
          <a:p>
            <a:pPr marL="234787" marR="0" lvl="1" indent="-234787" algn="l" defTabSz="577482" rtl="0" eaLnBrk="1" fontAlgn="auto" latinLnBrk="0" hangingPunct="1">
              <a:lnSpc>
                <a:spcPct val="90000"/>
              </a:lnSpc>
              <a:spcBef>
                <a:spcPts val="300"/>
              </a:spcBef>
              <a:spcAft>
                <a:spcPts val="100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much more…</a:t>
            </a:r>
            <a:endParaRPr kumimoji="0" lang="en-US" sz="23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Contribute</a:t>
            </a:r>
          </a:p>
          <a:p>
            <a:pPr marL="0" marR="0" lvl="1" indent="0" algn="l" defTabSz="577482" rtl="0" eaLnBrk="1" fontAlgn="auto" latinLnBrk="0" hangingPunct="1">
              <a:lnSpc>
                <a:spcPct val="90000"/>
              </a:lnSpc>
              <a:spcBef>
                <a:spcPts val="0"/>
              </a:spcBef>
              <a:spcAft>
                <a:spcPts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Open source coming soon!</a:t>
            </a: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6333506" y="5707738"/>
            <a:ext cx="6102969" cy="987460"/>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sng"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aka.ms/</a:t>
            </a:r>
            <a:r>
              <a:rPr kumimoji="0" lang="en-US" sz="4998" b="0" i="0" u="sng"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Light"/>
                <a:ea typeface="+mn-ea"/>
                <a:cs typeface="+mn-cs"/>
              </a:rPr>
              <a:t>OfficeDevPnP</a:t>
            </a:r>
            <a:endParaRPr kumimoji="0" lang="en-US" sz="4998" b="0"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grpSp>
        <p:nvGrpSpPr>
          <p:cNvPr id="13" name="Group 12"/>
          <p:cNvGrpSpPr/>
          <p:nvPr/>
        </p:nvGrpSpPr>
        <p:grpSpPr>
          <a:xfrm>
            <a:off x="350837" y="-226496"/>
            <a:ext cx="5758172" cy="2342091"/>
            <a:chOff x="477350" y="330556"/>
            <a:chExt cx="5758172" cy="2342091"/>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Developer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4975293" y="2293013"/>
            <a:ext cx="11277600" cy="42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96936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 courses</a:t>
            </a:r>
            <a:endParaRPr lang="en-US" dirty="0"/>
          </a:p>
        </p:txBody>
      </p:sp>
      <p:grpSp>
        <p:nvGrpSpPr>
          <p:cNvPr id="64" name="Group 63"/>
          <p:cNvGrpSpPr/>
          <p:nvPr/>
        </p:nvGrpSpPr>
        <p:grpSpPr>
          <a:xfrm>
            <a:off x="-106363" y="1321011"/>
            <a:ext cx="12542837" cy="5065934"/>
            <a:chOff x="-106363" y="1321011"/>
            <a:chExt cx="12542837" cy="5065934"/>
          </a:xfrm>
        </p:grpSpPr>
        <p:sp>
          <p:nvSpPr>
            <p:cNvPr id="4" name="Rectangle 3"/>
            <p:cNvSpPr/>
            <p:nvPr/>
          </p:nvSpPr>
          <p:spPr>
            <a:xfrm>
              <a:off x="-106363" y="1972881"/>
              <a:ext cx="8507566"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dirty="0">
                <a:ln>
                  <a:noFill/>
                </a:ln>
                <a:solidFill>
                  <a:srgbClr val="FF8A00">
                    <a:lumMod val="50000"/>
                  </a:srgbClr>
                </a:solidFill>
                <a:effectLst/>
                <a:uLnTx/>
                <a:uFillTx/>
                <a:latin typeface="Segoe UI Light"/>
                <a:ea typeface="+mn-ea"/>
                <a:cs typeface="+mn-cs"/>
              </a:endParaRPr>
            </a:p>
          </p:txBody>
        </p:sp>
        <p:sp>
          <p:nvSpPr>
            <p:cNvPr id="5" name="TextBox 4"/>
            <p:cNvSpPr txBox="1"/>
            <p:nvPr/>
          </p:nvSpPr>
          <p:spPr>
            <a:xfrm>
              <a:off x="7031123" y="1325713"/>
              <a:ext cx="1327550"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7FBA00"/>
                  </a:solidFill>
                  <a:effectLst/>
                  <a:uLnTx/>
                  <a:uFillTx/>
                  <a:latin typeface="Segoe UI Light"/>
                  <a:ea typeface="+mn-ea"/>
                  <a:cs typeface="+mn-cs"/>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Aug</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Sept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Oct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5" name="TextBox 14"/>
            <p:cNvSpPr txBox="1"/>
            <p:nvPr/>
          </p:nvSpPr>
          <p:spPr>
            <a:xfrm>
              <a:off x="10649630" y="1321011"/>
              <a:ext cx="1316107"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0072C6"/>
                  </a:solidFill>
                  <a:effectLst/>
                  <a:uLnTx/>
                  <a:uFillTx/>
                  <a:latin typeface="Segoe UI Light"/>
                  <a:ea typeface="+mn-ea"/>
                  <a:cs typeface="+mn-cs"/>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Jan</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Nov</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Dec</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Shipping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your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365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to the</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Store </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the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Feb</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341924514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and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other product names are or may be registered trademarks and/or trademarks in the U.S. and/or other countries.</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9310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a:spLocks noGrp="1"/>
          </p:cNvSpPr>
          <p:nvPr>
            <p:ph type="title"/>
          </p:nvPr>
        </p:nvSpPr>
        <p:spPr/>
        <p:txBody>
          <a:bodyPr/>
          <a:lstStyle/>
          <a:p>
            <a:r>
              <a:rPr lang="en-US" dirty="0" err="1"/>
              <a:t>Plataforma</a:t>
            </a:r>
            <a:r>
              <a:rPr lang="en-US" dirty="0"/>
              <a:t> </a:t>
            </a:r>
            <a:r>
              <a:rPr lang="en-US" dirty="0" err="1"/>
              <a:t>desarrollo</a:t>
            </a:r>
            <a:r>
              <a:rPr lang="en-US" dirty="0"/>
              <a:t> Office 365</a:t>
            </a:r>
            <a:endParaRPr lang="en-US" dirty="0"/>
          </a:p>
        </p:txBody>
      </p:sp>
      <p:sp>
        <p:nvSpPr>
          <p:cNvPr id="3" name="Text Placeholder 2"/>
          <p:cNvSpPr>
            <a:spLocks noGrp="1"/>
          </p:cNvSpPr>
          <p:nvPr>
            <p:ph type="body" sz="quarter" idx="10"/>
          </p:nvPr>
        </p:nvSpPr>
        <p:spPr>
          <a:xfrm>
            <a:off x="322764" y="1289651"/>
            <a:ext cx="11887200" cy="5484812"/>
          </a:xfrm>
        </p:spPr>
        <p:txBody>
          <a:bodyPr/>
          <a:lstStyle/>
          <a:p>
            <a:endParaRPr lang="en-US"/>
          </a:p>
        </p:txBody>
      </p:sp>
      <p:grpSp>
        <p:nvGrpSpPr>
          <p:cNvPr id="59" name="Group 58"/>
          <p:cNvGrpSpPr/>
          <p:nvPr/>
        </p:nvGrpSpPr>
        <p:grpSpPr>
          <a:xfrm>
            <a:off x="311750" y="1229134"/>
            <a:ext cx="3895331" cy="5439152"/>
            <a:chOff x="309291" y="1211588"/>
            <a:chExt cx="3895884" cy="5485622"/>
          </a:xfrm>
        </p:grpSpPr>
        <p:sp>
          <p:nvSpPr>
            <p:cNvPr id="60" name="Rectangle 59"/>
            <p:cNvSpPr/>
            <p:nvPr/>
          </p:nvSpPr>
          <p:spPr bwMode="auto">
            <a:xfrm>
              <a:off x="309291" y="1211588"/>
              <a:ext cx="3895884"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grpSp>
          <p:nvGrpSpPr>
            <p:cNvPr id="61" name="Group 60"/>
            <p:cNvGrpSpPr/>
            <p:nvPr/>
          </p:nvGrpSpPr>
          <p:grpSpPr>
            <a:xfrm>
              <a:off x="972367" y="2526559"/>
              <a:ext cx="2535083" cy="3684319"/>
              <a:chOff x="828234" y="2526559"/>
              <a:chExt cx="2535083" cy="3684319"/>
            </a:xfrm>
          </p:grpSpPr>
          <p:sp>
            <p:nvSpPr>
              <p:cNvPr id="63" name="Freeform 62"/>
              <p:cNvSpPr>
                <a:spLocks noChangeAspect="1" noEditPoints="1"/>
              </p:cNvSpPr>
              <p:nvPr/>
            </p:nvSpPr>
            <p:spPr bwMode="auto">
              <a:xfrm>
                <a:off x="848112" y="2526559"/>
                <a:ext cx="866693" cy="91440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64" name="Freeform 63"/>
              <p:cNvSpPr>
                <a:spLocks noChangeAspect="1" noEditPoints="1"/>
              </p:cNvSpPr>
              <p:nvPr/>
            </p:nvSpPr>
            <p:spPr bwMode="auto">
              <a:xfrm>
                <a:off x="2452911" y="2526559"/>
                <a:ext cx="906414" cy="91440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65" name="Freeform 64"/>
              <p:cNvSpPr>
                <a:spLocks noChangeAspect="1" noEditPoints="1"/>
              </p:cNvSpPr>
              <p:nvPr/>
            </p:nvSpPr>
            <p:spPr bwMode="auto">
              <a:xfrm>
                <a:off x="828234" y="3868109"/>
                <a:ext cx="906449" cy="91440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66" name="Freeform 65"/>
              <p:cNvSpPr>
                <a:spLocks noChangeAspect="1" noEditPoints="1"/>
              </p:cNvSpPr>
              <p:nvPr/>
            </p:nvSpPr>
            <p:spPr bwMode="auto">
              <a:xfrm>
                <a:off x="830274" y="5296478"/>
                <a:ext cx="902368" cy="914400"/>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69" name="Freeform 68"/>
              <p:cNvSpPr>
                <a:spLocks noChangeAspect="1" noEditPoints="1"/>
              </p:cNvSpPr>
              <p:nvPr/>
            </p:nvSpPr>
            <p:spPr bwMode="auto">
              <a:xfrm>
                <a:off x="2452912" y="5296478"/>
                <a:ext cx="906412" cy="914400"/>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8919" y="3868109"/>
                <a:ext cx="914398" cy="914400"/>
              </a:xfrm>
              <a:prstGeom prst="rect">
                <a:avLst/>
              </a:prstGeom>
            </p:spPr>
          </p:pic>
        </p:grpSp>
      </p:grpSp>
      <p:grpSp>
        <p:nvGrpSpPr>
          <p:cNvPr id="73" name="Group 72"/>
          <p:cNvGrpSpPr/>
          <p:nvPr/>
        </p:nvGrpSpPr>
        <p:grpSpPr>
          <a:xfrm>
            <a:off x="4256052" y="1229134"/>
            <a:ext cx="3929979" cy="5439152"/>
            <a:chOff x="4170527" y="1188258"/>
            <a:chExt cx="3853270" cy="5377786"/>
          </a:xfrm>
        </p:grpSpPr>
        <p:grpSp>
          <p:nvGrpSpPr>
            <p:cNvPr id="78" name="Group 77"/>
            <p:cNvGrpSpPr/>
            <p:nvPr/>
          </p:nvGrpSpPr>
          <p:grpSpPr>
            <a:xfrm>
              <a:off x="4170527" y="1188258"/>
              <a:ext cx="3853270" cy="5377786"/>
              <a:chOff x="4254154" y="1211588"/>
              <a:chExt cx="3930536" cy="5485622"/>
            </a:xfrm>
          </p:grpSpPr>
          <p:sp>
            <p:nvSpPr>
              <p:cNvPr id="92" name="Rectangle 91"/>
              <p:cNvSpPr/>
              <p:nvPr/>
            </p:nvSpPr>
            <p:spPr bwMode="auto">
              <a:xfrm>
                <a:off x="4254154"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grpSp>
            <p:nvGrpSpPr>
              <p:cNvPr id="109" name="Group 108"/>
              <p:cNvGrpSpPr/>
              <p:nvPr/>
            </p:nvGrpSpPr>
            <p:grpSpPr>
              <a:xfrm>
                <a:off x="4372576" y="4290548"/>
                <a:ext cx="3698697" cy="2230966"/>
                <a:chOff x="4372575" y="4290658"/>
                <a:chExt cx="3698697" cy="2231282"/>
              </a:xfrm>
            </p:grpSpPr>
            <p:sp>
              <p:nvSpPr>
                <p:cNvPr id="110" name="Rectangle 109"/>
                <p:cNvSpPr/>
                <p:nvPr/>
              </p:nvSpPr>
              <p:spPr bwMode="auto">
                <a:xfrm>
                  <a:off x="4372575" y="4290658"/>
                  <a:ext cx="1823795"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r>
                    <a:rPr lang="en-US" sz="1399" dirty="0">
                      <a:gradFill>
                        <a:gsLst>
                          <a:gs pos="1250">
                            <a:schemeClr val="bg1"/>
                          </a:gs>
                          <a:gs pos="100000">
                            <a:schemeClr val="bg1"/>
                          </a:gs>
                        </a:gsLst>
                        <a:lin ang="5400000" scaled="0"/>
                      </a:gradFill>
                    </a:rPr>
                    <a:t>Documents</a:t>
                  </a:r>
                </a:p>
              </p:txBody>
            </p:sp>
            <p:sp>
              <p:nvSpPr>
                <p:cNvPr id="111" name="Rectangle 110"/>
                <p:cNvSpPr/>
                <p:nvPr/>
              </p:nvSpPr>
              <p:spPr bwMode="auto">
                <a:xfrm>
                  <a:off x="6246849" y="4290658"/>
                  <a:ext cx="1824423"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r>
                    <a:rPr lang="en-US" sz="1399">
                      <a:gradFill>
                        <a:gsLst>
                          <a:gs pos="1250">
                            <a:schemeClr val="bg1"/>
                          </a:gs>
                          <a:gs pos="100000">
                            <a:schemeClr val="bg1"/>
                          </a:gs>
                        </a:gsLst>
                        <a:lin ang="5400000" scaled="0"/>
                      </a:gradFill>
                    </a:rPr>
                    <a:t>Search</a:t>
                  </a:r>
                  <a:endParaRPr lang="en-US" sz="1399" dirty="0">
                    <a:gradFill>
                      <a:gsLst>
                        <a:gs pos="1250">
                          <a:schemeClr val="bg1"/>
                        </a:gs>
                        <a:gs pos="100000">
                          <a:schemeClr val="bg1"/>
                        </a:gs>
                      </a:gsLst>
                      <a:lin ang="5400000" scaled="0"/>
                    </a:gradFill>
                  </a:endParaRPr>
                </a:p>
              </p:txBody>
            </p:sp>
            <p:sp>
              <p:nvSpPr>
                <p:cNvPr id="112" name="Rectangle 111"/>
                <p:cNvSpPr/>
                <p:nvPr/>
              </p:nvSpPr>
              <p:spPr bwMode="auto">
                <a:xfrm>
                  <a:off x="4372575" y="4860683"/>
                  <a:ext cx="1823795"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r>
                    <a:rPr lang="en-US" sz="1399">
                      <a:gradFill>
                        <a:gsLst>
                          <a:gs pos="1250">
                            <a:schemeClr val="bg1"/>
                          </a:gs>
                          <a:gs pos="100000">
                            <a:schemeClr val="bg1"/>
                          </a:gs>
                        </a:gsLst>
                        <a:lin ang="5400000" scaled="0"/>
                      </a:gradFill>
                    </a:rPr>
                    <a:t>Mail</a:t>
                  </a:r>
                  <a:endParaRPr lang="en-US" sz="1399" dirty="0">
                    <a:gradFill>
                      <a:gsLst>
                        <a:gs pos="1250">
                          <a:schemeClr val="bg1"/>
                        </a:gs>
                        <a:gs pos="100000">
                          <a:schemeClr val="bg1"/>
                        </a:gs>
                      </a:gsLst>
                      <a:lin ang="5400000" scaled="0"/>
                    </a:gradFill>
                  </a:endParaRPr>
                </a:p>
              </p:txBody>
            </p:sp>
            <p:sp>
              <p:nvSpPr>
                <p:cNvPr id="114" name="Rectangle 113"/>
                <p:cNvSpPr/>
                <p:nvPr/>
              </p:nvSpPr>
              <p:spPr bwMode="auto">
                <a:xfrm>
                  <a:off x="4372575" y="5430707"/>
                  <a:ext cx="1823795"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r>
                    <a:rPr lang="en-US" sz="1399">
                      <a:gradFill>
                        <a:gsLst>
                          <a:gs pos="1250">
                            <a:schemeClr val="bg1"/>
                          </a:gs>
                          <a:gs pos="100000">
                            <a:schemeClr val="bg1"/>
                          </a:gs>
                        </a:gsLst>
                        <a:lin ang="5400000" scaled="0"/>
                      </a:gradFill>
                    </a:rPr>
                    <a:t>Calendar</a:t>
                  </a:r>
                  <a:endParaRPr lang="en-US" sz="1399" dirty="0">
                    <a:gradFill>
                      <a:gsLst>
                        <a:gs pos="1250">
                          <a:schemeClr val="bg1"/>
                        </a:gs>
                        <a:gs pos="100000">
                          <a:schemeClr val="bg1"/>
                        </a:gs>
                      </a:gsLst>
                      <a:lin ang="5400000" scaled="0"/>
                    </a:gradFill>
                  </a:endParaRPr>
                </a:p>
              </p:txBody>
            </p:sp>
            <p:sp>
              <p:nvSpPr>
                <p:cNvPr id="115" name="Rectangle 114"/>
                <p:cNvSpPr/>
                <p:nvPr/>
              </p:nvSpPr>
              <p:spPr bwMode="auto">
                <a:xfrm>
                  <a:off x="4372575" y="6000732"/>
                  <a:ext cx="1823795"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r>
                    <a:rPr lang="en-US" sz="1399">
                      <a:gradFill>
                        <a:gsLst>
                          <a:gs pos="1250">
                            <a:schemeClr val="bg1"/>
                          </a:gs>
                          <a:gs pos="100000">
                            <a:schemeClr val="bg1"/>
                          </a:gs>
                        </a:gsLst>
                        <a:lin ang="5400000" scaled="0"/>
                      </a:gradFill>
                    </a:rPr>
                    <a:t>People</a:t>
                  </a:r>
                  <a:endParaRPr lang="en-US" sz="1399" dirty="0">
                    <a:gradFill>
                      <a:gsLst>
                        <a:gs pos="1250">
                          <a:schemeClr val="bg1"/>
                        </a:gs>
                        <a:gs pos="100000">
                          <a:schemeClr val="bg1"/>
                        </a:gs>
                      </a:gsLst>
                      <a:lin ang="5400000" scaled="0"/>
                    </a:gradFill>
                  </a:endParaRPr>
                </a:p>
              </p:txBody>
            </p:sp>
            <p:sp>
              <p:nvSpPr>
                <p:cNvPr id="117" name="Rectangle 116"/>
                <p:cNvSpPr/>
                <p:nvPr/>
              </p:nvSpPr>
              <p:spPr bwMode="auto">
                <a:xfrm>
                  <a:off x="6242472" y="4860683"/>
                  <a:ext cx="1828800"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r>
                    <a:rPr lang="en-US" sz="1399" dirty="0">
                      <a:gradFill>
                        <a:gsLst>
                          <a:gs pos="1250">
                            <a:schemeClr val="bg1"/>
                          </a:gs>
                          <a:gs pos="100000">
                            <a:schemeClr val="bg1"/>
                          </a:gs>
                        </a:gsLst>
                        <a:lin ang="5400000" scaled="0"/>
                      </a:gradFill>
                    </a:rPr>
                    <a:t>Social</a:t>
                  </a:r>
                </a:p>
              </p:txBody>
            </p:sp>
            <p:sp>
              <p:nvSpPr>
                <p:cNvPr id="118" name="Rectangle 117"/>
                <p:cNvSpPr/>
                <p:nvPr/>
              </p:nvSpPr>
              <p:spPr bwMode="auto">
                <a:xfrm>
                  <a:off x="6242472" y="5430707"/>
                  <a:ext cx="1828800"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endParaRPr lang="en-US" sz="1800" dirty="0">
                    <a:gradFill>
                      <a:gsLst>
                        <a:gs pos="1250">
                          <a:schemeClr val="bg1"/>
                        </a:gs>
                        <a:gs pos="100000">
                          <a:schemeClr val="bg1"/>
                        </a:gs>
                      </a:gsLst>
                      <a:lin ang="5400000" scaled="0"/>
                    </a:gradFill>
                  </a:endParaRPr>
                </a:p>
              </p:txBody>
            </p:sp>
            <p:sp>
              <p:nvSpPr>
                <p:cNvPr id="119" name="Rectangle 118"/>
                <p:cNvSpPr/>
                <p:nvPr/>
              </p:nvSpPr>
              <p:spPr bwMode="auto">
                <a:xfrm>
                  <a:off x="6242472" y="6000732"/>
                  <a:ext cx="1828800" cy="52120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endParaRPr lang="en-US" sz="1800" dirty="0">
                    <a:gradFill>
                      <a:gsLst>
                        <a:gs pos="1250">
                          <a:schemeClr val="bg1"/>
                        </a:gs>
                        <a:gs pos="100000">
                          <a:schemeClr val="bg1"/>
                        </a:gs>
                      </a:gsLst>
                      <a:lin ang="5400000" scaled="0"/>
                    </a:gradFill>
                  </a:endParaRPr>
                </a:p>
              </p:txBody>
            </p:sp>
            <p:sp>
              <p:nvSpPr>
                <p:cNvPr id="120"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121"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122"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02"/>
                  <a:endParaRPr lang="en-US" sz="1800">
                    <a:solidFill>
                      <a:srgbClr val="FFFFFF"/>
                    </a:solidFill>
                  </a:endParaRPr>
                </a:p>
              </p:txBody>
            </p:sp>
            <p:sp>
              <p:nvSpPr>
                <p:cNvPr id="123"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124"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125"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chemeClr val="bg1"/>
                </a:solidFill>
                <a:ln>
                  <a:noFill/>
                </a:ln>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126"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127"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grpSp>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4717" y="2240968"/>
              <a:ext cx="1924891" cy="1651594"/>
            </a:xfrm>
            <a:prstGeom prst="rect">
              <a:avLst/>
            </a:prstGeom>
          </p:spPr>
        </p:pic>
      </p:grpSp>
      <p:grpSp>
        <p:nvGrpSpPr>
          <p:cNvPr id="2" name="Group 1"/>
          <p:cNvGrpSpPr/>
          <p:nvPr/>
        </p:nvGrpSpPr>
        <p:grpSpPr>
          <a:xfrm>
            <a:off x="8235002" y="1229134"/>
            <a:ext cx="3889724" cy="5439152"/>
            <a:chOff x="8071812" y="1144014"/>
            <a:chExt cx="3813801" cy="5332986"/>
          </a:xfrm>
        </p:grpSpPr>
        <p:grpSp>
          <p:nvGrpSpPr>
            <p:cNvPr id="49" name="Group 48"/>
            <p:cNvGrpSpPr/>
            <p:nvPr/>
          </p:nvGrpSpPr>
          <p:grpSpPr>
            <a:xfrm>
              <a:off x="8071812" y="1144014"/>
              <a:ext cx="3813801" cy="5332986"/>
              <a:chOff x="8071812" y="1188258"/>
              <a:chExt cx="3813801" cy="5377786"/>
            </a:xfrm>
          </p:grpSpPr>
          <p:sp>
            <p:nvSpPr>
              <p:cNvPr id="50" name="Rectangle 49"/>
              <p:cNvSpPr/>
              <p:nvPr/>
            </p:nvSpPr>
            <p:spPr bwMode="auto">
              <a:xfrm>
                <a:off x="8071812" y="1188258"/>
                <a:ext cx="3813801" cy="537778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53" name="Group 52"/>
              <p:cNvGrpSpPr/>
              <p:nvPr/>
            </p:nvGrpSpPr>
            <p:grpSpPr>
              <a:xfrm>
                <a:off x="8605271" y="3529121"/>
                <a:ext cx="2786352" cy="2460170"/>
                <a:chOff x="8607779" y="3189932"/>
                <a:chExt cx="2492882" cy="2201055"/>
              </a:xfrm>
            </p:grpSpPr>
            <p:sp>
              <p:nvSpPr>
                <p:cNvPr id="54" name="Freeform 10"/>
                <p:cNvSpPr>
                  <a:spLocks noChangeAspect="1" noEditPoints="1"/>
                </p:cNvSpPr>
                <p:nvPr/>
              </p:nvSpPr>
              <p:spPr bwMode="auto">
                <a:xfrm>
                  <a:off x="8607779" y="3194981"/>
                  <a:ext cx="787677" cy="787565"/>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55" name="Freeform 5"/>
                <p:cNvSpPr>
                  <a:spLocks noChangeAspect="1"/>
                </p:cNvSpPr>
                <p:nvPr/>
              </p:nvSpPr>
              <p:spPr bwMode="auto">
                <a:xfrm>
                  <a:off x="8664167" y="4500676"/>
                  <a:ext cx="674902" cy="810787"/>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57" name="Freeform 5"/>
                <p:cNvSpPr>
                  <a:spLocks noChangeAspect="1" noEditPoints="1"/>
                </p:cNvSpPr>
                <p:nvPr/>
              </p:nvSpPr>
              <p:spPr bwMode="auto">
                <a:xfrm>
                  <a:off x="10148874" y="3189932"/>
                  <a:ext cx="794291" cy="797660"/>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pic>
              <p:nvPicPr>
                <p:cNvPr id="58" name="Picture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0469" y="4290797"/>
                  <a:ext cx="1100192" cy="1100190"/>
                </a:xfrm>
                <a:prstGeom prst="rect">
                  <a:avLst/>
                </a:prstGeom>
              </p:spPr>
            </p:pic>
          </p:grpSp>
        </p:grpSp>
        <p:sp>
          <p:nvSpPr>
            <p:cNvPr id="42" name="Freeform 5"/>
            <p:cNvSpPr>
              <a:spLocks noEditPoints="1"/>
            </p:cNvSpPr>
            <p:nvPr/>
          </p:nvSpPr>
          <p:spPr bwMode="auto">
            <a:xfrm>
              <a:off x="8453150" y="2432819"/>
              <a:ext cx="3035300" cy="390525"/>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1405301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800" fill="hold"/>
                                        <p:tgtEl>
                                          <p:spTgt spid="59"/>
                                        </p:tgtEl>
                                        <p:attrNameLst>
                                          <p:attrName>ppt_x</p:attrName>
                                        </p:attrNameLst>
                                      </p:cBhvr>
                                      <p:tavLst>
                                        <p:tav tm="0">
                                          <p:val>
                                            <p:strVal val="#ppt_x"/>
                                          </p:val>
                                        </p:tav>
                                        <p:tav tm="100000">
                                          <p:val>
                                            <p:strVal val="#ppt_x"/>
                                          </p:val>
                                        </p:tav>
                                      </p:tavLst>
                                    </p:anim>
                                    <p:anim calcmode="lin" valueType="num">
                                      <p:cBhvr additive="base">
                                        <p:cTn id="8" dur="8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additive="base">
                                        <p:cTn id="13" dur="800" fill="hold"/>
                                        <p:tgtEl>
                                          <p:spTgt spid="73"/>
                                        </p:tgtEl>
                                        <p:attrNameLst>
                                          <p:attrName>ppt_x</p:attrName>
                                        </p:attrNameLst>
                                      </p:cBhvr>
                                      <p:tavLst>
                                        <p:tav tm="0">
                                          <p:val>
                                            <p:strVal val="#ppt_x"/>
                                          </p:val>
                                        </p:tav>
                                        <p:tav tm="100000">
                                          <p:val>
                                            <p:strVal val="#ppt_x"/>
                                          </p:val>
                                        </p:tav>
                                      </p:tavLst>
                                    </p:anim>
                                    <p:anim calcmode="lin" valueType="num">
                                      <p:cBhvr additive="base">
                                        <p:cTn id="14" dur="8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800" fill="hold"/>
                                        <p:tgtEl>
                                          <p:spTgt spid="2"/>
                                        </p:tgtEl>
                                        <p:attrNameLst>
                                          <p:attrName>ppt_x</p:attrName>
                                        </p:attrNameLst>
                                      </p:cBhvr>
                                      <p:tavLst>
                                        <p:tav tm="0">
                                          <p:val>
                                            <p:strVal val="#ppt_x"/>
                                          </p:val>
                                        </p:tav>
                                        <p:tav tm="100000">
                                          <p:val>
                                            <p:strVal val="#ppt_x"/>
                                          </p:val>
                                        </p:tav>
                                      </p:tavLst>
                                    </p:anim>
                                    <p:anim calcmode="lin" valueType="num">
                                      <p:cBhvr additive="base">
                                        <p:cTn id="20" dur="8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21"/>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al </a:t>
            </a:r>
            <a:r>
              <a:rPr lang="en-US" dirty="0" err="1" smtClean="0"/>
              <a:t>modelo</a:t>
            </a:r>
            <a:r>
              <a:rPr lang="en-US" dirty="0" smtClean="0"/>
              <a:t> </a:t>
            </a:r>
            <a:r>
              <a:rPr lang="en-US" dirty="0"/>
              <a:t>de app</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smtClean="0"/>
              <a:t>Apps </a:t>
            </a:r>
            <a:r>
              <a:rPr lang="en-US" dirty="0" err="1" smtClean="0"/>
              <a:t>Contextuales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err="1" smtClean="0"/>
              <a:t>Complementa</a:t>
            </a:r>
            <a:r>
              <a:rPr lang="en-US" dirty="0" smtClean="0"/>
              <a:t> las apps en Office 365 </a:t>
            </a:r>
          </a:p>
          <a:p>
            <a:pPr marL="0" indent="0">
              <a:buNone/>
            </a:pPr>
            <a:r>
              <a:rPr lang="en-US" dirty="0" smtClean="0"/>
              <a:t>En context con las </a:t>
            </a:r>
            <a:r>
              <a:rPr lang="en-US" dirty="0" err="1" smtClean="0"/>
              <a:t>actividades</a:t>
            </a:r>
            <a:r>
              <a:rPr lang="en-US" dirty="0" smtClean="0"/>
              <a:t> de los </a:t>
            </a:r>
            <a:r>
              <a:rPr lang="en-US" dirty="0" err="1" smtClean="0"/>
              <a:t>usuarios</a:t>
            </a:r>
            <a:r>
              <a:rPr lang="en-US" dirty="0" smtClean="0"/>
              <a:t> de Negocio</a:t>
            </a:r>
          </a:p>
          <a:p>
            <a:pPr marL="0" indent="0">
              <a:buNone/>
            </a:pPr>
            <a:r>
              <a:rPr lang="en-US" dirty="0" smtClean="0"/>
              <a:t>En </a:t>
            </a:r>
            <a:r>
              <a:rPr lang="en-US" dirty="0" err="1" smtClean="0"/>
              <a:t>Cliente</a:t>
            </a:r>
            <a:r>
              <a:rPr lang="en-US" dirty="0" smtClean="0"/>
              <a:t> Office, Office Online, y Apps</a:t>
            </a:r>
          </a:p>
        </p:txBody>
      </p:sp>
    </p:spTree>
    <p:extLst>
      <p:ext uri="{BB962C8B-B14F-4D97-AF65-F5344CB8AC3E}">
        <p14:creationId xmlns:p14="http://schemas.microsoft.com/office/powerpoint/2010/main" val="184350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err="1" smtClean="0"/>
              <a:t>Introducción</a:t>
            </a:r>
            <a:r>
              <a:rPr lang="en-US" dirty="0" smtClean="0"/>
              <a:t> al </a:t>
            </a:r>
            <a:r>
              <a:rPr lang="en-US" dirty="0" err="1" smtClean="0"/>
              <a:t>modelo</a:t>
            </a:r>
            <a:r>
              <a:rPr lang="en-US" dirty="0" smtClean="0"/>
              <a:t> de Apps</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smtClean="0"/>
              <a:t>Las Aplicaciones SharePoint no “</a:t>
            </a:r>
            <a:r>
              <a:rPr lang="en-US" sz="3671" dirty="0" err="1" smtClean="0"/>
              <a:t>viven</a:t>
            </a:r>
            <a:r>
              <a:rPr lang="en-US" sz="3671" dirty="0" smtClean="0"/>
              <a:t>” en el </a:t>
            </a:r>
            <a:r>
              <a:rPr lang="en-US" sz="3671" dirty="0" err="1" smtClean="0"/>
              <a:t>servidor</a:t>
            </a:r>
            <a:r>
              <a:rPr lang="en-US" sz="3671" dirty="0" smtClean="0"/>
              <a:t> SharePoint</a:t>
            </a:r>
          </a:p>
          <a:p>
            <a:pPr marL="0" indent="0">
              <a:buNone/>
            </a:pPr>
            <a:r>
              <a:rPr lang="en-US" sz="3671" dirty="0" smtClean="0"/>
              <a:t>La </a:t>
            </a:r>
            <a:r>
              <a:rPr lang="en-US" sz="3671" dirty="0" err="1" smtClean="0"/>
              <a:t>ejecución</a:t>
            </a:r>
            <a:r>
              <a:rPr lang="en-US" sz="3671" dirty="0" smtClean="0"/>
              <a:t> del </a:t>
            </a:r>
            <a:r>
              <a:rPr lang="en-US" sz="3671" dirty="0" err="1" smtClean="0"/>
              <a:t>código</a:t>
            </a:r>
            <a:r>
              <a:rPr lang="en-US" sz="3671" dirty="0" smtClean="0"/>
              <a:t> </a:t>
            </a:r>
            <a:r>
              <a:rPr lang="en-US" sz="3671" dirty="0" err="1" smtClean="0"/>
              <a:t>personalizado</a:t>
            </a:r>
            <a:r>
              <a:rPr lang="en-US" sz="3671" dirty="0" smtClean="0"/>
              <a:t> se realizer en el </a:t>
            </a:r>
            <a:r>
              <a:rPr lang="en-US" sz="3671" dirty="0" err="1" smtClean="0"/>
              <a:t>cliente</a:t>
            </a:r>
            <a:r>
              <a:rPr lang="en-US" sz="3671" dirty="0" smtClean="0"/>
              <a:t>, en la </a:t>
            </a:r>
            <a:r>
              <a:rPr lang="en-US" sz="3671" dirty="0" err="1" smtClean="0"/>
              <a:t>nube</a:t>
            </a:r>
            <a:r>
              <a:rPr lang="en-US" sz="3671" dirty="0" smtClean="0"/>
              <a:t> o en on-premises</a:t>
            </a:r>
          </a:p>
          <a:p>
            <a:pPr marL="0" indent="0">
              <a:buNone/>
            </a:pPr>
            <a:r>
              <a:rPr lang="en-US" sz="3671" dirty="0" smtClean="0"/>
              <a:t>SharePoint da </a:t>
            </a:r>
            <a:r>
              <a:rPr lang="en-US" sz="3671" dirty="0" err="1" smtClean="0"/>
              <a:t>permisos</a:t>
            </a:r>
            <a:r>
              <a:rPr lang="en-US" sz="3671" dirty="0" smtClean="0"/>
              <a:t> a las Apps via </a:t>
            </a:r>
            <a:r>
              <a:rPr lang="en-US" sz="3671" dirty="0" err="1" smtClean="0"/>
              <a:t>Oauth</a:t>
            </a:r>
            <a:endParaRPr lang="en-US" sz="3671" dirty="0" smtClean="0"/>
          </a:p>
          <a:p>
            <a:pPr marL="0" indent="0">
              <a:buNone/>
            </a:pPr>
            <a:r>
              <a:rPr lang="en-US" sz="3671" dirty="0" smtClean="0"/>
              <a:t>Las Apps se </a:t>
            </a:r>
            <a:r>
              <a:rPr lang="en-US" sz="3671" dirty="0" err="1" smtClean="0"/>
              <a:t>comunican</a:t>
            </a:r>
            <a:r>
              <a:rPr lang="en-US" sz="3671" dirty="0" smtClean="0"/>
              <a:t> con SharePoint via RES/CSOM</a:t>
            </a:r>
          </a:p>
          <a:p>
            <a:pPr marL="0" indent="0">
              <a:buNone/>
            </a:pPr>
            <a:r>
              <a:rPr lang="en-US" sz="3671" dirty="0" smtClean="0"/>
              <a:t>¿</a:t>
            </a:r>
            <a:r>
              <a:rPr lang="en-US" sz="3671" dirty="0" err="1" smtClean="0"/>
              <a:t>Cómo</a:t>
            </a:r>
            <a:r>
              <a:rPr lang="en-US" sz="3671" dirty="0" smtClean="0"/>
              <a:t> se </a:t>
            </a:r>
            <a:r>
              <a:rPr lang="en-US" sz="3671" dirty="0" err="1" smtClean="0"/>
              <a:t>instalan</a:t>
            </a:r>
            <a:r>
              <a:rPr lang="en-US" sz="3671" dirty="0" smtClean="0"/>
              <a:t> las Apps?</a:t>
            </a:r>
            <a:endParaRPr lang="en-US" sz="3671" dirty="0"/>
          </a:p>
          <a:p>
            <a:pPr marL="228292" lvl="1" indent="0">
              <a:buNone/>
            </a:pPr>
            <a:r>
              <a:rPr lang="en-US" dirty="0" err="1" smtClean="0"/>
              <a:t>Catálogo</a:t>
            </a:r>
            <a:r>
              <a:rPr lang="en-US" dirty="0" smtClean="0"/>
              <a:t> de Aplicaciones</a:t>
            </a:r>
            <a:endParaRPr lang="en-US" dirty="0"/>
          </a:p>
          <a:p>
            <a:pPr marL="228292" lvl="1" indent="0">
              <a:buNone/>
            </a:pPr>
            <a:r>
              <a:rPr lang="en-US" dirty="0" smtClean="0"/>
              <a:t>Tienda Office </a:t>
            </a:r>
            <a:r>
              <a:rPr lang="en-US" dirty="0" err="1" smtClean="0"/>
              <a:t>Pública</a:t>
            </a:r>
            <a:r>
              <a:rPr lang="en-US" dirty="0" smtClean="0"/>
              <a:t> (con un </a:t>
            </a:r>
            <a:r>
              <a:rPr lang="en-US" dirty="0" err="1" smtClean="0"/>
              <a:t>proceso</a:t>
            </a:r>
            <a:r>
              <a:rPr lang="en-US" dirty="0"/>
              <a:t> </a:t>
            </a:r>
            <a:r>
              <a:rPr lang="en-US" dirty="0" smtClean="0"/>
              <a:t>de </a:t>
            </a:r>
            <a:r>
              <a:rPr lang="en-US" dirty="0" err="1" smtClean="0"/>
              <a:t>solicitud</a:t>
            </a:r>
            <a:r>
              <a:rPr lang="en-US" dirty="0" smtClean="0"/>
              <a:t>)</a:t>
            </a:r>
            <a:endParaRPr lang="en-US" dirty="0"/>
          </a:p>
          <a:p>
            <a:pPr marL="228292" lvl="1" indent="0">
              <a:buNone/>
            </a:pPr>
            <a:r>
              <a:rPr lang="en-US" dirty="0" err="1" smtClean="0"/>
              <a:t>Despliegue</a:t>
            </a:r>
            <a:r>
              <a:rPr lang="en-US" dirty="0" smtClean="0"/>
              <a:t> manual</a:t>
            </a:r>
            <a:endParaRPr lang="en-US" dirty="0"/>
          </a:p>
        </p:txBody>
      </p:sp>
    </p:spTree>
    <p:extLst>
      <p:ext uri="{BB962C8B-B14F-4D97-AF65-F5344CB8AC3E}">
        <p14:creationId xmlns:p14="http://schemas.microsoft.com/office/powerpoint/2010/main" val="3004798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Desarrollo de App</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3666992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Añadiendo</a:t>
            </a:r>
            <a:r>
              <a:rPr lang="en-US" b="0" dirty="0" smtClean="0"/>
              <a:t> </a:t>
            </a:r>
            <a:r>
              <a:rPr lang="en-US" b="0" dirty="0" err="1" smtClean="0"/>
              <a:t>nuestra</a:t>
            </a:r>
            <a:r>
              <a:rPr lang="en-US" b="0" dirty="0" smtClean="0"/>
              <a:t> </a:t>
            </a:r>
            <a:r>
              <a:rPr lang="en-US" b="0" dirty="0" err="1" smtClean="0"/>
              <a:t>primera</a:t>
            </a:r>
            <a:r>
              <a:rPr lang="en-US" b="0" dirty="0" smtClean="0"/>
              <a:t> App</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b1fe4c-013a-42e1-a889-cf8b701bf4df">
      <UserInfo>
        <DisplayName>Chakkaradeep (Chaks) Chinnakonda Chandran</DisplayName>
        <AccountId>285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05BFA5A28921C4AAE99144BAC81B9DD" ma:contentTypeVersion="1" ma:contentTypeDescription="Crear nuevo documento." ma:contentTypeScope="" ma:versionID="cd60d905fc1016972bfd7ff7cf1788a2">
  <xsd:schema xmlns:xsd="http://www.w3.org/2001/XMLSchema" xmlns:xs="http://www.w3.org/2001/XMLSchema" xmlns:p="http://schemas.microsoft.com/office/2006/metadata/properties" xmlns:ns3="a0b1fe4c-013a-42e1-a889-cf8b701bf4df" targetNamespace="http://schemas.microsoft.com/office/2006/metadata/properties" ma:root="true" ma:fieldsID="0bae68431236e250afe9786084d619ba" ns3:_="">
    <xsd:import namespace="a0b1fe4c-013a-42e1-a889-cf8b701bf4d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b1fe4c-013a-42e1-a889-cf8b701bf4d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2.xml><?xml version="1.0" encoding="utf-8"?>
<ds:datastoreItem xmlns:ds="http://schemas.openxmlformats.org/officeDocument/2006/customXml" ds:itemID="{1E2C87EC-C796-48CF-A1ED-51EC3C3FFFA2}">
  <ds:schemaRefs>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a0b1fe4c-013a-42e1-a889-cf8b701bf4df"/>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E20C14C-5C75-409D-8BAF-DB4660B12B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3740</Words>
  <Application>Microsoft Office PowerPoint</Application>
  <PresentationFormat>Personalizado</PresentationFormat>
  <Paragraphs>326</Paragraphs>
  <Slides>32</Slides>
  <Notes>19</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32</vt:i4>
      </vt:variant>
    </vt:vector>
  </HeadingPairs>
  <TitlesOfParts>
    <vt:vector size="48" baseType="lpstr">
      <vt:lpstr>PMingLiU-ExtB</vt:lpstr>
      <vt:lpstr>Arial</vt:lpstr>
      <vt:lpstr>Calibri</vt:lpstr>
      <vt:lpstr>Consolas</vt:lpstr>
      <vt:lpstr>Courier New</vt:lpstr>
      <vt:lpstr>Segoe Pro</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5-30551_TR19_Generic_Template</vt:lpstr>
      <vt:lpstr>Curso Desarrollo Office 365</vt:lpstr>
      <vt:lpstr>Introducción a las Apps para Office</vt:lpstr>
      <vt:lpstr>Agenda  </vt:lpstr>
      <vt:lpstr>Plataforma desarrollo Office 365</vt:lpstr>
      <vt:lpstr>Intro al modelo de app</vt:lpstr>
      <vt:lpstr>Apps Contextuales</vt:lpstr>
      <vt:lpstr>Introducción al modelo de Apps</vt:lpstr>
      <vt:lpstr>Desarrollo de App</vt:lpstr>
      <vt:lpstr>Presentación de PowerPoint</vt:lpstr>
      <vt:lpstr>Apps for Office</vt:lpstr>
      <vt:lpstr>Escenarios desarrollo Office 2013</vt:lpstr>
      <vt:lpstr>Opciones de desarrollo en Office 2013</vt:lpstr>
      <vt:lpstr>Escenarios de ejemplo de desarrollos para Office 2013</vt:lpstr>
      <vt:lpstr>Presentación de PowerPoint</vt:lpstr>
      <vt:lpstr>Anatomía de una App for Office</vt:lpstr>
      <vt:lpstr>Formas de App for Office</vt:lpstr>
      <vt:lpstr>Presentación de PowerPoint</vt:lpstr>
      <vt:lpstr>Formas de App for Office</vt:lpstr>
      <vt:lpstr>Presentación de PowerPoint</vt:lpstr>
      <vt:lpstr>Formas de App for Office</vt:lpstr>
      <vt:lpstr>Presentación de PowerPoint</vt:lpstr>
      <vt:lpstr>Presentación de PowerPoint</vt:lpstr>
      <vt:lpstr>Getting started</vt:lpstr>
      <vt:lpstr>Visual Studio 2013</vt:lpstr>
      <vt:lpstr>Entorno</vt:lpstr>
      <vt:lpstr>Presentación de PowerPoint</vt:lpstr>
      <vt:lpstr>Conclusiones</vt:lpstr>
      <vt:lpstr>Presentación de PowerPoint</vt:lpstr>
      <vt:lpstr>Presentación de PowerPoint</vt:lpstr>
      <vt:lpstr>Presentación de PowerPoint</vt:lpstr>
      <vt:lpstr>Microsoft Virtual Academy courses</vt:lpstr>
      <vt:lpstr>Presentación de PowerPoint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2015-03-09T21:01:32Z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0x010100805BFA5A28921C4AAE99144BAC81B9DD</vt:lpwstr>
  </property>
  <property fmtid="{D5CDD505-2E9C-101B-9397-08002B2CF9AE}" pid="3" name="IsMyDocuments">
    <vt:bool>true</vt:bool>
  </property>
</Properties>
</file>